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364" r:id="rId3"/>
    <p:sldId id="365" r:id="rId4"/>
    <p:sldId id="367" r:id="rId5"/>
    <p:sldId id="368" r:id="rId6"/>
    <p:sldId id="369" r:id="rId7"/>
    <p:sldId id="370" r:id="rId8"/>
    <p:sldId id="392" r:id="rId9"/>
    <p:sldId id="371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404" r:id="rId21"/>
    <p:sldId id="382" r:id="rId22"/>
    <p:sldId id="383" r:id="rId23"/>
    <p:sldId id="384" r:id="rId24"/>
    <p:sldId id="385" r:id="rId25"/>
    <p:sldId id="386" r:id="rId26"/>
    <p:sldId id="387" r:id="rId27"/>
    <p:sldId id="389" r:id="rId28"/>
    <p:sldId id="390" r:id="rId29"/>
    <p:sldId id="391" r:id="rId30"/>
    <p:sldId id="405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388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0552" autoAdjust="0"/>
  </p:normalViewPr>
  <p:slideViewPr>
    <p:cSldViewPr snapToGrid="0">
      <p:cViewPr varScale="1">
        <p:scale>
          <a:sx n="47" d="100"/>
          <a:sy n="47" d="100"/>
        </p:scale>
        <p:origin x="1416" y="7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157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522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звездочку</a:t>
            </a:r>
            <a:r>
              <a:rPr lang="ru-RU" baseline="0" dirty="0" smtClean="0"/>
              <a:t> против цикла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64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"/>
          <p:cNvSpPr/>
          <p:nvPr/>
        </p:nvSpPr>
        <p:spPr>
          <a:xfrm flipH="1">
            <a:off x="-163286" y="-4681"/>
            <a:ext cx="5393540" cy="13716001"/>
          </a:xfrm>
          <a:prstGeom prst="rect">
            <a:avLst/>
          </a:prstGeom>
          <a:solidFill>
            <a:srgbClr val="25395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–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41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«Место ввода цитаты».</a:t>
            </a:r>
          </a:p>
        </p:txBody>
      </p:sp>
      <p:sp>
        <p:nvSpPr>
          <p:cNvPr id="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Изображение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7765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0" i="0" u="heavy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053621" y="13010554"/>
            <a:ext cx="376706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443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0" i="0" u="heavy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2053621" y="13010554"/>
            <a:ext cx="376706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730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9612596" y="13214993"/>
            <a:ext cx="2421607" cy="463068"/>
          </a:xfrm>
          <a:prstGeom prst="rect">
            <a:avLst/>
          </a:prstGeom>
        </p:spPr>
        <p:txBody>
          <a:bodyPr lIns="0" tIns="0" rIns="0" bIns="0"/>
          <a:lstStyle>
            <a:lvl1pPr>
              <a:defRPr sz="2378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50334">
              <a:spcBef>
                <a:spcPts val="277"/>
              </a:spcBef>
            </a:pPr>
            <a:r>
              <a:rPr lang="en-US" spc="20" smtClean="0"/>
              <a:t>April </a:t>
            </a:r>
            <a:r>
              <a:rPr lang="en-US" spc="-40" smtClean="0"/>
              <a:t>27,</a:t>
            </a:r>
            <a:r>
              <a:rPr lang="en-US" spc="-317" smtClean="0"/>
              <a:t> </a:t>
            </a:r>
            <a:r>
              <a:rPr lang="en-US" smtClean="0"/>
              <a:t>2018</a:t>
            </a:r>
            <a:endParaRPr lang="en-US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9780938" y="13214993"/>
            <a:ext cx="4812985" cy="463068"/>
          </a:xfrm>
          <a:prstGeom prst="rect">
            <a:avLst/>
          </a:prstGeom>
        </p:spPr>
        <p:txBody>
          <a:bodyPr lIns="0" tIns="0" rIns="0" bIns="0"/>
          <a:lstStyle>
            <a:lvl1pPr>
              <a:defRPr sz="2378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50334">
              <a:spcBef>
                <a:spcPts val="277"/>
              </a:spcBef>
            </a:pPr>
            <a:r>
              <a:rPr lang="en-US" spc="40" smtClean="0"/>
              <a:t>Higher School </a:t>
            </a:r>
            <a:r>
              <a:rPr lang="en-US" smtClean="0"/>
              <a:t>of</a:t>
            </a:r>
            <a:r>
              <a:rPr lang="en-US" spc="-277" smtClean="0"/>
              <a:t> </a:t>
            </a:r>
            <a:r>
              <a:rPr lang="en-US" spc="20" smtClean="0"/>
              <a:t>Economics</a:t>
            </a:r>
            <a:endParaRPr lang="en-US" spc="2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3924627" y="51564765"/>
            <a:ext cx="1029513" cy="365934"/>
          </a:xfrm>
        </p:spPr>
        <p:txBody>
          <a:bodyPr lIns="0" tIns="0" rIns="0" bIns="0"/>
          <a:lstStyle>
            <a:lvl1pPr>
              <a:defRPr sz="2378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51002">
              <a:spcBef>
                <a:spcPts val="277"/>
              </a:spcBef>
            </a:pPr>
            <a:fld id="{81D60167-4931-47E6-BA6A-407CBD079E47}" type="slidenum">
              <a:rPr lang="ru-RU" smtClean="0"/>
              <a:pPr marL="151002">
                <a:spcBef>
                  <a:spcPts val="277"/>
                </a:spcBef>
              </a:pPr>
              <a:t>‹#›</a:t>
            </a:fld>
            <a:r>
              <a:rPr lang="ru-RU" smtClean="0"/>
              <a:t> </a:t>
            </a:r>
            <a:r>
              <a:rPr lang="ru-RU" spc="-119" smtClean="0"/>
              <a:t>/</a:t>
            </a:r>
            <a:r>
              <a:rPr lang="ru-RU" spc="-218" smtClean="0"/>
              <a:t> </a:t>
            </a:r>
            <a:r>
              <a:rPr lang="ru-RU" smtClean="0"/>
              <a:t>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318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заголовка</a:t>
            </a:r>
            <a:endParaRPr dirty="0"/>
          </a:p>
        </p:txBody>
      </p:sp>
      <p:sp>
        <p:nvSpPr>
          <p:cNvPr id="1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 — по центр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Линия"/>
          <p:cNvSpPr/>
          <p:nvPr userDrawn="1"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" name="Название подразделения, лаборатории, факультета и т.д."/>
          <p:cNvSpPr txBox="1"/>
          <p:nvPr userDrawn="1"/>
        </p:nvSpPr>
        <p:spPr>
          <a:xfrm>
            <a:off x="11338744" y="942364"/>
            <a:ext cx="1136641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mtClean="0"/>
              <a:t>Lecture 3</a:t>
            </a:r>
            <a:endParaRPr lang="en-US" dirty="0"/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211199" y="620465"/>
            <a:ext cx="1214985" cy="121498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26184" y="331583"/>
            <a:ext cx="15609094" cy="940424"/>
          </a:xfrm>
        </p:spPr>
        <p:txBody>
          <a:bodyPr>
            <a:normAutofit/>
          </a:bodyPr>
          <a:lstStyle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7000" b="1" i="0" u="none" strike="noStrike" cap="all" spc="0" normalizeH="0" baseline="0" dirty="0">
                <a:ln>
                  <a:noFill/>
                </a:ln>
                <a:solidFill>
                  <a:srgbClr val="253957"/>
                </a:solidFill>
                <a:effectLst/>
                <a:uFillTx/>
                <a:latin typeface="+mn-lt"/>
                <a:ea typeface="Arial Narrow" charset="0"/>
                <a:cs typeface="Arial Narrow" charset="0"/>
                <a:sym typeface="Helvetica Light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2426184" y="1304665"/>
            <a:ext cx="10319657" cy="914400"/>
          </a:xfrm>
        </p:spPr>
        <p:txBody>
          <a:bodyPr>
            <a:normAutofit/>
          </a:bodyPr>
          <a:lstStyle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4800" b="1" i="0" u="none" strike="noStrike" cap="all" spc="0" normalizeH="0" baseline="0" dirty="0" smtClean="0">
                <a:ln>
                  <a:noFill/>
                </a:ln>
                <a:solidFill>
                  <a:srgbClr val="253957"/>
                </a:solidFill>
                <a:effectLst/>
                <a:uFillTx/>
                <a:latin typeface="+mn-lt"/>
                <a:ea typeface="Arial Narrow" charset="0"/>
                <a:cs typeface="Arial Narrow" charset="0"/>
                <a:sym typeface="Helvetica Light"/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18" name="Объект 17"/>
          <p:cNvSpPr>
            <a:spLocks noGrp="1"/>
          </p:cNvSpPr>
          <p:nvPr>
            <p:ph sz="quarter" idx="12"/>
          </p:nvPr>
        </p:nvSpPr>
        <p:spPr>
          <a:xfrm>
            <a:off x="2426184" y="2973160"/>
            <a:ext cx="12441238" cy="4529754"/>
          </a:xfrm>
        </p:spPr>
        <p:txBody>
          <a:bodyPr/>
          <a:lstStyle>
            <a:lvl1pPr>
              <a:spcBef>
                <a:spcPts val="500"/>
              </a:spcBef>
              <a:defRPr>
                <a:solidFill>
                  <a:srgbClr val="253957"/>
                </a:solidFill>
              </a:defRPr>
            </a:lvl1pPr>
            <a:lvl2pPr>
              <a:spcBef>
                <a:spcPts val="500"/>
              </a:spcBef>
              <a:defRPr>
                <a:solidFill>
                  <a:srgbClr val="253957"/>
                </a:solidFill>
              </a:defRPr>
            </a:lvl2pPr>
            <a:lvl3pPr>
              <a:spcBef>
                <a:spcPts val="500"/>
              </a:spcBef>
              <a:defRPr>
                <a:solidFill>
                  <a:srgbClr val="253957"/>
                </a:solidFill>
              </a:defRPr>
            </a:lvl3pPr>
            <a:lvl4pPr>
              <a:spcBef>
                <a:spcPts val="500"/>
              </a:spcBef>
              <a:defRPr>
                <a:solidFill>
                  <a:srgbClr val="253957"/>
                </a:solidFill>
              </a:defRPr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0"/>
            <a:r>
              <a:rPr lang="ru-RU" dirty="0" smtClean="0"/>
              <a:t>Второй уровень</a:t>
            </a:r>
          </a:p>
          <a:p>
            <a:pPr lvl="1"/>
            <a:r>
              <a:rPr lang="ru-RU" dirty="0" smtClean="0"/>
              <a:t>Третий уровень</a:t>
            </a:r>
          </a:p>
          <a:p>
            <a:pPr lvl="2"/>
            <a:r>
              <a:rPr lang="ru-RU" dirty="0" smtClean="0"/>
              <a:t>Четвертый уровень</a:t>
            </a:r>
          </a:p>
          <a:p>
            <a:pPr lvl="3"/>
            <a:r>
              <a:rPr lang="ru-RU" dirty="0" smtClean="0"/>
              <a:t>Пятый уровень</a:t>
            </a:r>
            <a:endParaRPr lang="ru-RU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 — по центр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Линия"/>
          <p:cNvSpPr/>
          <p:nvPr userDrawn="1"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" name="Название подразделения, лаборатории, факультета и т.д."/>
          <p:cNvSpPr txBox="1"/>
          <p:nvPr userDrawn="1"/>
        </p:nvSpPr>
        <p:spPr>
          <a:xfrm>
            <a:off x="11338744" y="942364"/>
            <a:ext cx="1136641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mtClean="0"/>
              <a:t>Lecture 3</a:t>
            </a:r>
            <a:endParaRPr lang="en-US" dirty="0"/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211199" y="620465"/>
            <a:ext cx="1214985" cy="121498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26184" y="331583"/>
            <a:ext cx="15609094" cy="940424"/>
          </a:xfrm>
        </p:spPr>
        <p:txBody>
          <a:bodyPr>
            <a:normAutofit/>
          </a:bodyPr>
          <a:lstStyle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7000" b="1" i="0" u="none" strike="noStrike" cap="all" spc="0" normalizeH="0" baseline="0" dirty="0">
                <a:ln>
                  <a:noFill/>
                </a:ln>
                <a:solidFill>
                  <a:srgbClr val="253957"/>
                </a:solidFill>
                <a:effectLst/>
                <a:uFillTx/>
                <a:latin typeface="+mn-lt"/>
                <a:ea typeface="Arial Narrow" charset="0"/>
                <a:cs typeface="Arial Narrow" charset="0"/>
                <a:sym typeface="Helvetica Light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2426184" y="1304665"/>
            <a:ext cx="10319657" cy="914400"/>
          </a:xfrm>
        </p:spPr>
        <p:txBody>
          <a:bodyPr>
            <a:normAutofit/>
          </a:bodyPr>
          <a:lstStyle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4800" b="1" i="0" u="none" strike="noStrike" cap="all" spc="0" normalizeH="0" baseline="0" dirty="0" smtClean="0">
                <a:ln>
                  <a:noFill/>
                </a:ln>
                <a:solidFill>
                  <a:srgbClr val="253957"/>
                </a:solidFill>
                <a:effectLst/>
                <a:uFillTx/>
                <a:latin typeface="+mn-lt"/>
                <a:ea typeface="Arial Narrow" charset="0"/>
                <a:cs typeface="Arial Narrow" charset="0"/>
                <a:sym typeface="Helvetica Light"/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9382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заголовка</a:t>
            </a:r>
            <a:endParaRPr dirty="0"/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6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заголовка</a:t>
            </a:r>
            <a:endParaRPr dirty="0"/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1</a:t>
            </a:r>
          </a:p>
          <a:p>
            <a:pPr lvl="1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2</a:t>
            </a:r>
          </a:p>
          <a:p>
            <a:pPr lvl="2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3</a:t>
            </a:r>
          </a:p>
          <a:p>
            <a:pPr lvl="3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4</a:t>
            </a:r>
          </a:p>
          <a:p>
            <a:pPr lvl="4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4" r:id="rId14"/>
    <p:sldLayoutId id="2147483665" r:id="rId1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iakarpov@hse.r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networks.ne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network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networks.ne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10370343" y="1604166"/>
            <a:ext cx="1" cy="277734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" name="Очень крутой…"/>
          <p:cNvSpPr txBox="1"/>
          <p:nvPr/>
        </p:nvSpPr>
        <p:spPr>
          <a:xfrm>
            <a:off x="7116914" y="3934663"/>
            <a:ext cx="16484958" cy="4156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en-US" sz="6000" dirty="0" smtClean="0"/>
              <a:t>Node </a:t>
            </a:r>
            <a:r>
              <a:rPr lang="en-US" sz="6000" dirty="0" smtClean="0"/>
              <a:t>centralities</a:t>
            </a:r>
            <a:endParaRPr lang="en-US" sz="6000" dirty="0"/>
          </a:p>
        </p:txBody>
      </p:sp>
      <p:sp>
        <p:nvSpPr>
          <p:cNvPr id="53" name="Очень крутой подзаголовок презентации"/>
          <p:cNvSpPr txBox="1"/>
          <p:nvPr/>
        </p:nvSpPr>
        <p:spPr>
          <a:xfrm>
            <a:off x="7116914" y="8929563"/>
            <a:ext cx="14455461" cy="117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dirty="0"/>
              <a:t>Ilia Karpov </a:t>
            </a:r>
            <a:r>
              <a:rPr lang="en-US" sz="4000" i="1" dirty="0" smtClean="0"/>
              <a:t>(</a:t>
            </a:r>
            <a:r>
              <a:rPr lang="en-US" sz="4000" spc="-75" dirty="0" smtClean="0">
                <a:latin typeface="Arial"/>
                <a:cs typeface="Arial"/>
                <a:hlinkClick r:id="rId2"/>
              </a:rPr>
              <a:t>iakarpov@hse.ru</a:t>
            </a:r>
            <a:r>
              <a:rPr lang="en-US" sz="4000" i="1" dirty="0" smtClean="0"/>
              <a:t>)</a:t>
            </a:r>
            <a:endParaRPr lang="en-US" sz="4000" i="1" dirty="0"/>
          </a:p>
        </p:txBody>
      </p:sp>
      <p:sp>
        <p:nvSpPr>
          <p:cNvPr id="55" name="Москва, 2017"/>
          <p:cNvSpPr txBox="1"/>
          <p:nvPr/>
        </p:nvSpPr>
        <p:spPr>
          <a:xfrm>
            <a:off x="7116915" y="11892516"/>
            <a:ext cx="9443424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defRPr sz="2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dirty="0"/>
              <a:t>Moscow</a:t>
            </a:r>
            <a:r>
              <a:rPr lang="en-US"/>
              <a:t>, </a:t>
            </a:r>
            <a:r>
              <a:rPr lang="en-US" smtClean="0"/>
              <a:t>2021</a:t>
            </a:r>
            <a:endParaRPr lang="en-US" dirty="0"/>
          </a:p>
        </p:txBody>
      </p:sp>
      <p:pic>
        <p:nvPicPr>
          <p:cNvPr id="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6855" y="1330739"/>
            <a:ext cx="2166348" cy="2792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2" y="313773"/>
            <a:ext cx="6045107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79" dirty="0">
                <a:solidFill>
                  <a:srgbClr val="FFFFFF"/>
                </a:solidFill>
                <a:latin typeface="Calibri"/>
                <a:cs typeface="Calibri"/>
              </a:rPr>
              <a:t>Centrality</a:t>
            </a:r>
            <a:r>
              <a:rPr sz="5549" spc="-1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49" spc="139" dirty="0">
                <a:solidFill>
                  <a:srgbClr val="FFFFFF"/>
                </a:solidFill>
                <a:latin typeface="Calibri"/>
                <a:cs typeface="Calibri"/>
              </a:rPr>
              <a:t>examples</a:t>
            </a:r>
            <a:endParaRPr sz="5549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67274" y="3841275"/>
            <a:ext cx="12841129" cy="6185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 txBox="1"/>
          <p:nvPr/>
        </p:nvSpPr>
        <p:spPr>
          <a:xfrm>
            <a:off x="16070986" y="12021429"/>
            <a:ext cx="3873197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20" dirty="0">
                <a:latin typeface="Calibri"/>
                <a:cs typeface="Calibri"/>
              </a:rPr>
              <a:t>from</a:t>
            </a:r>
            <a:r>
              <a:rPr sz="2378" spc="-178" dirty="0">
                <a:latin typeface="Calibri"/>
                <a:cs typeface="Calibri"/>
              </a:rPr>
              <a:t> </a:t>
            </a:r>
            <a:r>
              <a:rPr sz="2378" dirty="0">
                <a:latin typeface="Calibri"/>
                <a:cs typeface="Calibri"/>
                <a:hlinkClick r:id="rId3"/>
              </a:rPr>
              <a:t>www.activenetworks.net</a:t>
            </a:r>
            <a:endParaRPr sz="2378">
              <a:latin typeface="Calibri"/>
              <a:cs typeface="Calibri"/>
            </a:endParaRPr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spc="40" dirty="0">
                <a:latin typeface="Calibri"/>
                <a:cs typeface="Calibri"/>
              </a:rPr>
              <a:t>Closeness</a:t>
            </a:r>
            <a:r>
              <a:rPr lang="en-US" sz="7200" spc="-297" dirty="0">
                <a:latin typeface="Calibri"/>
                <a:cs typeface="Calibri"/>
              </a:rPr>
              <a:t> </a:t>
            </a:r>
            <a:r>
              <a:rPr lang="en-US" sz="7200" dirty="0" smtClean="0">
                <a:latin typeface="Calibri"/>
                <a:cs typeface="Calibri"/>
              </a:rPr>
              <a:t>centrality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</p:spTree>
    <p:extLst>
      <p:ext uri="{BB962C8B-B14F-4D97-AF65-F5344CB8AC3E}">
        <p14:creationId xmlns:p14="http://schemas.microsoft.com/office/powerpoint/2010/main" val="3033609182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2" y="313773"/>
            <a:ext cx="6045107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79" dirty="0">
                <a:solidFill>
                  <a:srgbClr val="FFFFFF"/>
                </a:solidFill>
                <a:latin typeface="Calibri"/>
                <a:cs typeface="Calibri"/>
              </a:rPr>
              <a:t>Centrality</a:t>
            </a:r>
            <a:r>
              <a:rPr sz="5549" spc="-1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49" spc="139" dirty="0">
                <a:solidFill>
                  <a:srgbClr val="FFFFFF"/>
                </a:solidFill>
                <a:latin typeface="Calibri"/>
                <a:cs typeface="Calibri"/>
              </a:rPr>
              <a:t>examples</a:t>
            </a:r>
            <a:endParaRPr sz="5549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67274" y="3841275"/>
            <a:ext cx="12841129" cy="6185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 txBox="1"/>
          <p:nvPr/>
        </p:nvSpPr>
        <p:spPr>
          <a:xfrm>
            <a:off x="16070986" y="12021429"/>
            <a:ext cx="3873197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20" dirty="0">
                <a:latin typeface="Calibri"/>
                <a:cs typeface="Calibri"/>
              </a:rPr>
              <a:t>from</a:t>
            </a:r>
            <a:r>
              <a:rPr sz="2378" spc="-178" dirty="0">
                <a:latin typeface="Calibri"/>
                <a:cs typeface="Calibri"/>
              </a:rPr>
              <a:t> </a:t>
            </a:r>
            <a:r>
              <a:rPr sz="2378" dirty="0">
                <a:latin typeface="Calibri"/>
                <a:cs typeface="Calibri"/>
                <a:hlinkClick r:id="rId3"/>
              </a:rPr>
              <a:t>www.activenetworks.net</a:t>
            </a:r>
            <a:endParaRPr sz="2378">
              <a:latin typeface="Calibri"/>
              <a:cs typeface="Calibri"/>
            </a:endParaRPr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 err="1">
                <a:latin typeface="Calibri"/>
                <a:cs typeface="Calibri"/>
              </a:rPr>
              <a:t>Betweenness</a:t>
            </a:r>
            <a:r>
              <a:rPr lang="en-US" sz="7200" spc="-178" dirty="0">
                <a:latin typeface="Calibri"/>
                <a:cs typeface="Calibri"/>
              </a:rPr>
              <a:t> </a:t>
            </a:r>
            <a:r>
              <a:rPr lang="en-US" sz="7200" dirty="0" smtClean="0">
                <a:latin typeface="Calibri"/>
                <a:cs typeface="Calibri"/>
              </a:rPr>
              <a:t>centrality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144455387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2" y="313773"/>
            <a:ext cx="6045107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79" dirty="0">
                <a:solidFill>
                  <a:srgbClr val="FFFFFF"/>
                </a:solidFill>
                <a:latin typeface="Calibri"/>
                <a:cs typeface="Calibri"/>
              </a:rPr>
              <a:t>Centrality</a:t>
            </a:r>
            <a:r>
              <a:rPr sz="5549" spc="-1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49" spc="139" dirty="0">
                <a:solidFill>
                  <a:srgbClr val="FFFFFF"/>
                </a:solidFill>
                <a:latin typeface="Calibri"/>
                <a:cs typeface="Calibri"/>
              </a:rPr>
              <a:t>examples</a:t>
            </a:r>
            <a:endParaRPr sz="5549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67274" y="3841275"/>
            <a:ext cx="12841129" cy="6185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 txBox="1"/>
          <p:nvPr/>
        </p:nvSpPr>
        <p:spPr>
          <a:xfrm>
            <a:off x="16070986" y="12021429"/>
            <a:ext cx="3873197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20" dirty="0">
                <a:latin typeface="Calibri"/>
                <a:cs typeface="Calibri"/>
              </a:rPr>
              <a:t>from</a:t>
            </a:r>
            <a:r>
              <a:rPr sz="2378" spc="-178" dirty="0">
                <a:latin typeface="Calibri"/>
                <a:cs typeface="Calibri"/>
              </a:rPr>
              <a:t> </a:t>
            </a:r>
            <a:r>
              <a:rPr sz="2378" dirty="0">
                <a:latin typeface="Calibri"/>
                <a:cs typeface="Calibri"/>
                <a:hlinkClick r:id="rId3"/>
              </a:rPr>
              <a:t>www.activenetworks.net</a:t>
            </a:r>
            <a:endParaRPr sz="2378">
              <a:latin typeface="Calibri"/>
              <a:cs typeface="Calibri"/>
            </a:endParaRPr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spc="40" dirty="0">
                <a:latin typeface="Calibri"/>
                <a:cs typeface="Calibri"/>
              </a:rPr>
              <a:t>Eigenvector</a:t>
            </a:r>
            <a:r>
              <a:rPr lang="en-US" sz="7200" spc="-277" dirty="0">
                <a:latin typeface="Calibri"/>
                <a:cs typeface="Calibri"/>
              </a:rPr>
              <a:t> </a:t>
            </a:r>
            <a:r>
              <a:rPr lang="en-US" sz="7200" dirty="0" smtClean="0">
                <a:latin typeface="Calibri"/>
                <a:cs typeface="Calibri"/>
              </a:rPr>
              <a:t>centrality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401638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14787563" y="52374800"/>
            <a:ext cx="9596437" cy="401638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54849478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79" dirty="0"/>
              <a:t>Centrality</a:t>
            </a:r>
            <a:r>
              <a:rPr spc="-159" dirty="0"/>
              <a:t> </a:t>
            </a:r>
            <a:r>
              <a:rPr spc="139" dirty="0"/>
              <a:t>examples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  <p:sp>
        <p:nvSpPr>
          <p:cNvPr id="3" name="object 3"/>
          <p:cNvSpPr/>
          <p:nvPr/>
        </p:nvSpPr>
        <p:spPr>
          <a:xfrm>
            <a:off x="4007599" y="3862066"/>
            <a:ext cx="8560754" cy="8560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 txBox="1"/>
          <p:nvPr/>
        </p:nvSpPr>
        <p:spPr>
          <a:xfrm>
            <a:off x="13731365" y="5544072"/>
            <a:ext cx="6626464" cy="4103432"/>
          </a:xfrm>
          <a:prstGeom prst="rect">
            <a:avLst/>
          </a:prstGeom>
        </p:spPr>
        <p:txBody>
          <a:bodyPr vert="horz" wrap="square" lIns="0" tIns="218949" rIns="0" bIns="0" rtlCol="0">
            <a:spAutoFit/>
          </a:bodyPr>
          <a:lstStyle/>
          <a:p>
            <a:pPr marL="800309" indent="-551156" algn="l">
              <a:spcBef>
                <a:spcPts val="1720"/>
              </a:spcBef>
              <a:buClr>
                <a:srgbClr val="005DAA"/>
              </a:buClr>
              <a:buFont typeface="Garamond"/>
              <a:buChar char="•"/>
              <a:tabLst>
                <a:tab pos="802826" algn="l"/>
              </a:tabLst>
            </a:pPr>
            <a:r>
              <a:rPr sz="4360" spc="-20" dirty="0">
                <a:latin typeface="Calibri"/>
                <a:cs typeface="Calibri"/>
              </a:rPr>
              <a:t>A) </a:t>
            </a:r>
            <a:r>
              <a:rPr sz="4360" spc="40" dirty="0">
                <a:latin typeface="Calibri"/>
                <a:cs typeface="Calibri"/>
              </a:rPr>
              <a:t>Degree</a:t>
            </a:r>
            <a:r>
              <a:rPr sz="4360" spc="-178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centrality</a:t>
            </a:r>
          </a:p>
          <a:p>
            <a:pPr marL="800309" indent="-551156" algn="l">
              <a:spcBef>
                <a:spcPts val="1324"/>
              </a:spcBef>
              <a:buClr>
                <a:srgbClr val="005DAA"/>
              </a:buClr>
              <a:buFont typeface="Garamond"/>
              <a:buChar char="•"/>
              <a:tabLst>
                <a:tab pos="802826" algn="l"/>
              </a:tabLst>
            </a:pPr>
            <a:r>
              <a:rPr sz="4360" spc="-79" dirty="0">
                <a:latin typeface="Calibri"/>
                <a:cs typeface="Calibri"/>
              </a:rPr>
              <a:t>B) </a:t>
            </a:r>
            <a:r>
              <a:rPr sz="4360" spc="40" dirty="0">
                <a:latin typeface="Calibri"/>
                <a:cs typeface="Calibri"/>
              </a:rPr>
              <a:t>Closeness</a:t>
            </a:r>
            <a:r>
              <a:rPr sz="4360" spc="-357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centrality</a:t>
            </a:r>
          </a:p>
          <a:p>
            <a:pPr marL="800309" marR="2161841" indent="-551156" algn="l">
              <a:lnSpc>
                <a:spcPct val="102600"/>
              </a:lnSpc>
              <a:spcBef>
                <a:spcPts val="1169"/>
              </a:spcBef>
              <a:buClr>
                <a:srgbClr val="005DAA"/>
              </a:buClr>
              <a:buFont typeface="Garamond"/>
              <a:buChar char="•"/>
              <a:tabLst>
                <a:tab pos="802826" algn="l"/>
              </a:tabLst>
            </a:pPr>
            <a:r>
              <a:rPr sz="4360" spc="59" dirty="0">
                <a:latin typeface="Calibri"/>
                <a:cs typeface="Calibri"/>
              </a:rPr>
              <a:t>C)</a:t>
            </a:r>
            <a:r>
              <a:rPr sz="4360" spc="-218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Betweenness  centrality</a:t>
            </a:r>
          </a:p>
          <a:p>
            <a:pPr marL="800309" indent="-551156" algn="l">
              <a:spcBef>
                <a:spcPts val="1328"/>
              </a:spcBef>
              <a:buClr>
                <a:srgbClr val="005DAA"/>
              </a:buClr>
              <a:buFont typeface="Garamond"/>
              <a:buChar char="•"/>
              <a:tabLst>
                <a:tab pos="802826" algn="l"/>
              </a:tabLst>
            </a:pPr>
            <a:r>
              <a:rPr sz="4360" spc="20" dirty="0">
                <a:latin typeface="Calibri"/>
                <a:cs typeface="Calibri"/>
              </a:rPr>
              <a:t>D) </a:t>
            </a:r>
            <a:r>
              <a:rPr sz="4360" spc="40" dirty="0">
                <a:latin typeface="Calibri"/>
                <a:cs typeface="Calibri"/>
              </a:rPr>
              <a:t>Eigenvector</a:t>
            </a:r>
            <a:r>
              <a:rPr sz="4360" spc="-452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centrality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32822" y="12485357"/>
            <a:ext cx="2861485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20" dirty="0">
                <a:latin typeface="Calibri"/>
                <a:cs typeface="Calibri"/>
              </a:rPr>
              <a:t>from </a:t>
            </a:r>
            <a:r>
              <a:rPr sz="2378" spc="40" dirty="0">
                <a:latin typeface="Calibri"/>
                <a:cs typeface="Calibri"/>
              </a:rPr>
              <a:t>Claudio</a:t>
            </a:r>
            <a:r>
              <a:rPr sz="2378" spc="-178" dirty="0">
                <a:latin typeface="Calibri"/>
                <a:cs typeface="Calibri"/>
              </a:rPr>
              <a:t> </a:t>
            </a:r>
            <a:r>
              <a:rPr sz="2378" spc="20" dirty="0">
                <a:latin typeface="Calibri"/>
                <a:cs typeface="Calibri"/>
              </a:rPr>
              <a:t>Rocchini</a:t>
            </a:r>
            <a:endParaRPr sz="237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63137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99" dirty="0"/>
              <a:t>Centralization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25321" y="2599444"/>
            <a:ext cx="14644661" cy="1410128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50334" marR="20134">
              <a:lnSpc>
                <a:spcPct val="102600"/>
              </a:lnSpc>
              <a:spcBef>
                <a:spcPts val="218"/>
              </a:spcBef>
            </a:pPr>
            <a:r>
              <a:rPr sz="4360" spc="20" dirty="0">
                <a:latin typeface="Calibri"/>
                <a:cs typeface="Calibri"/>
              </a:rPr>
              <a:t>Centralization </a:t>
            </a:r>
            <a:r>
              <a:rPr sz="4360" dirty="0">
                <a:latin typeface="Calibri"/>
                <a:cs typeface="Calibri"/>
              </a:rPr>
              <a:t>(network </a:t>
            </a:r>
            <a:r>
              <a:rPr sz="4360" spc="-20" dirty="0">
                <a:latin typeface="Calibri"/>
                <a:cs typeface="Calibri"/>
              </a:rPr>
              <a:t>measure) - </a:t>
            </a:r>
            <a:r>
              <a:rPr sz="4360" spc="59" dirty="0">
                <a:latin typeface="Calibri"/>
                <a:cs typeface="Calibri"/>
              </a:rPr>
              <a:t>how </a:t>
            </a:r>
            <a:r>
              <a:rPr sz="4360" spc="-20" dirty="0">
                <a:latin typeface="Calibri"/>
                <a:cs typeface="Calibri"/>
              </a:rPr>
              <a:t>central </a:t>
            </a:r>
            <a:r>
              <a:rPr sz="4360" spc="20" dirty="0">
                <a:latin typeface="Calibri"/>
                <a:cs typeface="Calibri"/>
              </a:rPr>
              <a:t>the </a:t>
            </a:r>
            <a:r>
              <a:rPr sz="4360" spc="40" dirty="0">
                <a:latin typeface="Calibri"/>
                <a:cs typeface="Calibri"/>
              </a:rPr>
              <a:t>most</a:t>
            </a:r>
            <a:r>
              <a:rPr sz="4360" spc="-535" dirty="0">
                <a:latin typeface="Calibri"/>
                <a:cs typeface="Calibri"/>
              </a:rPr>
              <a:t> </a:t>
            </a:r>
            <a:r>
              <a:rPr sz="4360" spc="-20" dirty="0">
                <a:latin typeface="Calibri"/>
                <a:cs typeface="Calibri"/>
              </a:rPr>
              <a:t>central  </a:t>
            </a:r>
            <a:r>
              <a:rPr sz="4360" spc="79" dirty="0">
                <a:latin typeface="Calibri"/>
                <a:cs typeface="Calibri"/>
              </a:rPr>
              <a:t>node</a:t>
            </a:r>
            <a:r>
              <a:rPr sz="4360" spc="-99" dirty="0">
                <a:latin typeface="Calibri"/>
                <a:cs typeface="Calibri"/>
              </a:rPr>
              <a:t> </a:t>
            </a:r>
            <a:r>
              <a:rPr sz="4360" spc="59" dirty="0">
                <a:latin typeface="Calibri"/>
                <a:cs typeface="Calibri"/>
              </a:rPr>
              <a:t>in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the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network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59" dirty="0">
                <a:latin typeface="Calibri"/>
                <a:cs typeface="Calibri"/>
              </a:rPr>
              <a:t>in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relation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to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all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other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nodes.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231487" y="6414903"/>
            <a:ext cx="15500338" cy="3473733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251670" algn="l">
              <a:spcBef>
                <a:spcPts val="357"/>
              </a:spcBef>
            </a:pPr>
            <a:r>
              <a:rPr sz="4360" i="1" spc="59" dirty="0">
                <a:latin typeface="Calibri"/>
                <a:cs typeface="Calibri"/>
              </a:rPr>
              <a:t>C</a:t>
            </a:r>
            <a:r>
              <a:rPr sz="4756" i="1" spc="87" baseline="-10416" dirty="0">
                <a:latin typeface="Calibri"/>
                <a:cs typeface="Calibri"/>
              </a:rPr>
              <a:t>x </a:t>
            </a:r>
            <a:r>
              <a:rPr sz="4360" spc="-20" dirty="0">
                <a:latin typeface="Calibri"/>
                <a:cs typeface="Calibri"/>
              </a:rPr>
              <a:t>- </a:t>
            </a:r>
            <a:r>
              <a:rPr sz="4360" spc="59" dirty="0">
                <a:latin typeface="Calibri"/>
                <a:cs typeface="Calibri"/>
              </a:rPr>
              <a:t>one </a:t>
            </a:r>
            <a:r>
              <a:rPr sz="4360" dirty="0">
                <a:latin typeface="Calibri"/>
                <a:cs typeface="Calibri"/>
              </a:rPr>
              <a:t>of </a:t>
            </a:r>
            <a:r>
              <a:rPr sz="4360" spc="20" dirty="0">
                <a:latin typeface="Calibri"/>
                <a:cs typeface="Calibri"/>
              </a:rPr>
              <a:t>the </a:t>
            </a:r>
            <a:r>
              <a:rPr sz="4360" dirty="0">
                <a:latin typeface="Calibri"/>
                <a:cs typeface="Calibri"/>
              </a:rPr>
              <a:t>centrality</a:t>
            </a:r>
            <a:r>
              <a:rPr sz="4360" spc="-15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measures</a:t>
            </a:r>
          </a:p>
          <a:p>
            <a:pPr marL="251670" algn="l">
              <a:spcBef>
                <a:spcPts val="139"/>
              </a:spcBef>
            </a:pPr>
            <a:r>
              <a:rPr sz="4360" i="1" spc="79" dirty="0">
                <a:latin typeface="Calibri"/>
                <a:cs typeface="Calibri"/>
              </a:rPr>
              <a:t>p</a:t>
            </a:r>
            <a:r>
              <a:rPr sz="4756" spc="119" baseline="-10416" dirty="0">
                <a:latin typeface="Cambria"/>
                <a:cs typeface="Cambria"/>
              </a:rPr>
              <a:t>∗ </a:t>
            </a:r>
            <a:r>
              <a:rPr sz="4360" spc="-20" dirty="0">
                <a:latin typeface="Calibri"/>
                <a:cs typeface="Calibri"/>
              </a:rPr>
              <a:t>- </a:t>
            </a:r>
            <a:r>
              <a:rPr sz="4360" spc="79" dirty="0">
                <a:latin typeface="Calibri"/>
                <a:cs typeface="Calibri"/>
              </a:rPr>
              <a:t>node </a:t>
            </a:r>
            <a:r>
              <a:rPr sz="4360" spc="20" dirty="0">
                <a:latin typeface="Calibri"/>
                <a:cs typeface="Calibri"/>
              </a:rPr>
              <a:t>with the largest </a:t>
            </a:r>
            <a:r>
              <a:rPr sz="4360" dirty="0">
                <a:latin typeface="Calibri"/>
                <a:cs typeface="Calibri"/>
              </a:rPr>
              <a:t>centrality</a:t>
            </a:r>
            <a:r>
              <a:rPr sz="4360" spc="-297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value</a:t>
            </a:r>
            <a:endParaRPr sz="4360" dirty="0">
              <a:latin typeface="Calibri"/>
              <a:cs typeface="Calibri"/>
            </a:endParaRPr>
          </a:p>
          <a:p>
            <a:pPr marL="251670" marR="70467" algn="l">
              <a:lnSpc>
                <a:spcPct val="102600"/>
              </a:lnSpc>
            </a:pPr>
            <a:r>
              <a:rPr sz="4360" spc="59" dirty="0">
                <a:latin typeface="Calibri"/>
                <a:cs typeface="Calibri"/>
              </a:rPr>
              <a:t>max </a:t>
            </a:r>
            <a:r>
              <a:rPr sz="4360" spc="-20" dirty="0">
                <a:latin typeface="Calibri"/>
                <a:cs typeface="Calibri"/>
              </a:rPr>
              <a:t>- </a:t>
            </a:r>
            <a:r>
              <a:rPr sz="4360" dirty="0">
                <a:latin typeface="Calibri"/>
                <a:cs typeface="Calibri"/>
              </a:rPr>
              <a:t>is </a:t>
            </a:r>
            <a:r>
              <a:rPr sz="4360" spc="20" dirty="0">
                <a:latin typeface="Calibri"/>
                <a:cs typeface="Calibri"/>
              </a:rPr>
              <a:t>taken </a:t>
            </a:r>
            <a:r>
              <a:rPr sz="4360" spc="-20" dirty="0">
                <a:latin typeface="Calibri"/>
                <a:cs typeface="Calibri"/>
              </a:rPr>
              <a:t>over </a:t>
            </a:r>
            <a:r>
              <a:rPr sz="4360" dirty="0">
                <a:latin typeface="Calibri"/>
                <a:cs typeface="Calibri"/>
              </a:rPr>
              <a:t>all </a:t>
            </a:r>
            <a:r>
              <a:rPr sz="4360" spc="59" dirty="0">
                <a:latin typeface="Calibri"/>
                <a:cs typeface="Calibri"/>
              </a:rPr>
              <a:t>graphs </a:t>
            </a:r>
            <a:r>
              <a:rPr sz="4360" spc="20" dirty="0">
                <a:latin typeface="Calibri"/>
                <a:cs typeface="Calibri"/>
              </a:rPr>
              <a:t>with the same </a:t>
            </a:r>
            <a:r>
              <a:rPr sz="4360" spc="59" dirty="0">
                <a:latin typeface="Calibri"/>
                <a:cs typeface="Calibri"/>
              </a:rPr>
              <a:t>number </a:t>
            </a:r>
            <a:r>
              <a:rPr sz="4360" dirty="0">
                <a:latin typeface="Calibri"/>
                <a:cs typeface="Calibri"/>
              </a:rPr>
              <a:t>of </a:t>
            </a:r>
            <a:r>
              <a:rPr sz="4360" spc="59" dirty="0">
                <a:latin typeface="Calibri"/>
                <a:cs typeface="Calibri"/>
              </a:rPr>
              <a:t>nodes </a:t>
            </a:r>
            <a:r>
              <a:rPr sz="4360" spc="-79" dirty="0">
                <a:latin typeface="Calibri"/>
                <a:cs typeface="Calibri"/>
              </a:rPr>
              <a:t>(for  </a:t>
            </a:r>
            <a:r>
              <a:rPr sz="4360" dirty="0">
                <a:latin typeface="Calibri"/>
                <a:cs typeface="Calibri"/>
              </a:rPr>
              <a:t>degree, </a:t>
            </a:r>
            <a:r>
              <a:rPr sz="4360" spc="20" dirty="0">
                <a:latin typeface="Calibri"/>
                <a:cs typeface="Calibri"/>
              </a:rPr>
              <a:t>closeness </a:t>
            </a:r>
            <a:r>
              <a:rPr sz="4360" spc="79" dirty="0">
                <a:latin typeface="Calibri"/>
                <a:cs typeface="Calibri"/>
              </a:rPr>
              <a:t>and </a:t>
            </a:r>
            <a:r>
              <a:rPr sz="4360" spc="20" dirty="0">
                <a:latin typeface="Calibri"/>
                <a:cs typeface="Calibri"/>
              </a:rPr>
              <a:t>betweenness the </a:t>
            </a:r>
            <a:r>
              <a:rPr sz="4360" spc="40" dirty="0">
                <a:latin typeface="Calibri"/>
                <a:cs typeface="Calibri"/>
              </a:rPr>
              <a:t>most </a:t>
            </a:r>
            <a:r>
              <a:rPr sz="4360" spc="20" dirty="0">
                <a:latin typeface="Calibri"/>
                <a:cs typeface="Calibri"/>
              </a:rPr>
              <a:t>centralized</a:t>
            </a:r>
            <a:r>
              <a:rPr sz="4360" spc="-713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structure  is </a:t>
            </a:r>
            <a:r>
              <a:rPr sz="4360" spc="20" dirty="0">
                <a:latin typeface="Calibri"/>
                <a:cs typeface="Calibri"/>
              </a:rPr>
              <a:t>the </a:t>
            </a:r>
            <a:r>
              <a:rPr sz="4360" spc="-40" dirty="0">
                <a:latin typeface="Calibri"/>
                <a:cs typeface="Calibri"/>
              </a:rPr>
              <a:t>star</a:t>
            </a:r>
            <a:r>
              <a:rPr sz="4360" spc="-277" dirty="0">
                <a:latin typeface="Calibri"/>
                <a:cs typeface="Calibri"/>
              </a:rPr>
              <a:t> </a:t>
            </a:r>
            <a:r>
              <a:rPr sz="4360" spc="59" dirty="0">
                <a:latin typeface="Calibri"/>
                <a:cs typeface="Calibri"/>
              </a:rPr>
              <a:t>graph</a:t>
            </a:r>
            <a:r>
              <a:rPr sz="4360" spc="59" dirty="0" smtClean="0">
                <a:latin typeface="Calibri"/>
                <a:cs typeface="Calibri"/>
              </a:rPr>
              <a:t>)</a:t>
            </a:r>
            <a:endParaRPr sz="436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28252" y="11852556"/>
            <a:ext cx="2816184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40" dirty="0">
                <a:latin typeface="Calibri"/>
                <a:cs typeface="Calibri"/>
              </a:rPr>
              <a:t>Linton </a:t>
            </a:r>
            <a:r>
              <a:rPr sz="2378" spc="-20" dirty="0">
                <a:latin typeface="Calibri"/>
                <a:cs typeface="Calibri"/>
              </a:rPr>
              <a:t>Freeman,</a:t>
            </a:r>
            <a:r>
              <a:rPr sz="2378" spc="-277" dirty="0">
                <a:latin typeface="Calibri"/>
                <a:cs typeface="Calibri"/>
              </a:rPr>
              <a:t> </a:t>
            </a:r>
            <a:r>
              <a:rPr sz="2378" dirty="0">
                <a:latin typeface="Calibri"/>
                <a:cs typeface="Calibri"/>
              </a:rPr>
              <a:t>1979</a:t>
            </a:r>
            <a:endParaRPr sz="2378">
              <a:latin typeface="Calibri"/>
              <a:cs typeface="Calibri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462" y="4140675"/>
            <a:ext cx="87534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316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119" dirty="0"/>
              <a:t>Directional</a:t>
            </a:r>
            <a:r>
              <a:rPr spc="-258" dirty="0"/>
              <a:t> </a:t>
            </a:r>
            <a:r>
              <a:rPr spc="59" dirty="0"/>
              <a:t>relations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32820" y="2414060"/>
            <a:ext cx="14143839" cy="1410128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50334" marR="20134">
              <a:lnSpc>
                <a:spcPct val="102600"/>
              </a:lnSpc>
              <a:spcBef>
                <a:spcPts val="218"/>
              </a:spcBef>
            </a:pPr>
            <a:r>
              <a:rPr sz="4360" spc="20" dirty="0">
                <a:latin typeface="Calibri"/>
                <a:cs typeface="Calibri"/>
              </a:rPr>
              <a:t>Directed graph: </a:t>
            </a:r>
            <a:r>
              <a:rPr sz="4360" spc="59" dirty="0">
                <a:latin typeface="Calibri"/>
                <a:cs typeface="Calibri"/>
              </a:rPr>
              <a:t>distinguish </a:t>
            </a:r>
            <a:r>
              <a:rPr sz="4360" spc="40" dirty="0">
                <a:latin typeface="Calibri"/>
                <a:cs typeface="Calibri"/>
              </a:rPr>
              <a:t>between choices </a:t>
            </a:r>
            <a:r>
              <a:rPr sz="4360" spc="59" dirty="0">
                <a:latin typeface="Calibri"/>
                <a:cs typeface="Calibri"/>
              </a:rPr>
              <a:t>made</a:t>
            </a:r>
            <a:r>
              <a:rPr sz="4360" spc="-258" dirty="0">
                <a:latin typeface="Calibri"/>
                <a:cs typeface="Calibri"/>
              </a:rPr>
              <a:t> </a:t>
            </a:r>
            <a:r>
              <a:rPr sz="4360" spc="99" dirty="0">
                <a:latin typeface="Calibri"/>
                <a:cs typeface="Calibri"/>
              </a:rPr>
              <a:t>(outgoing  </a:t>
            </a:r>
            <a:r>
              <a:rPr sz="4360" spc="59" dirty="0">
                <a:latin typeface="Calibri"/>
                <a:cs typeface="Calibri"/>
              </a:rPr>
              <a:t>edges) </a:t>
            </a:r>
            <a:r>
              <a:rPr sz="4360" spc="79" dirty="0">
                <a:latin typeface="Calibri"/>
                <a:cs typeface="Calibri"/>
              </a:rPr>
              <a:t>and </a:t>
            </a:r>
            <a:r>
              <a:rPr sz="4360" spc="40" dirty="0">
                <a:latin typeface="Calibri"/>
                <a:cs typeface="Calibri"/>
              </a:rPr>
              <a:t>choices </a:t>
            </a:r>
            <a:r>
              <a:rPr sz="4360" dirty="0">
                <a:latin typeface="Calibri"/>
                <a:cs typeface="Calibri"/>
              </a:rPr>
              <a:t>received </a:t>
            </a:r>
            <a:r>
              <a:rPr sz="4360" spc="79" dirty="0">
                <a:latin typeface="Calibri"/>
                <a:cs typeface="Calibri"/>
              </a:rPr>
              <a:t>(incoming</a:t>
            </a:r>
            <a:r>
              <a:rPr sz="4360" spc="-594" dirty="0">
                <a:latin typeface="Calibri"/>
                <a:cs typeface="Calibri"/>
              </a:rPr>
              <a:t> </a:t>
            </a:r>
            <a:r>
              <a:rPr sz="4360" spc="59" dirty="0">
                <a:latin typeface="Calibri"/>
                <a:cs typeface="Calibri"/>
              </a:rPr>
              <a:t>edges)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8610" y="4395981"/>
            <a:ext cx="5915689" cy="5932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 txBox="1"/>
          <p:nvPr/>
        </p:nvSpPr>
        <p:spPr>
          <a:xfrm>
            <a:off x="4432820" y="10981753"/>
            <a:ext cx="5592101" cy="2093905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50334" marR="1160197" algn="l">
              <a:lnSpc>
                <a:spcPct val="102600"/>
              </a:lnSpc>
              <a:spcBef>
                <a:spcPts val="218"/>
              </a:spcBef>
            </a:pPr>
            <a:r>
              <a:rPr sz="4360" spc="99" dirty="0">
                <a:latin typeface="Calibri"/>
                <a:cs typeface="Calibri"/>
              </a:rPr>
              <a:t>sending </a:t>
            </a:r>
            <a:r>
              <a:rPr sz="4360" spc="-20" dirty="0">
                <a:latin typeface="Calibri"/>
                <a:cs typeface="Calibri"/>
              </a:rPr>
              <a:t>-</a:t>
            </a:r>
            <a:r>
              <a:rPr sz="4360" spc="-436" dirty="0">
                <a:latin typeface="Calibri"/>
                <a:cs typeface="Calibri"/>
              </a:rPr>
              <a:t> </a:t>
            </a:r>
            <a:r>
              <a:rPr sz="4360" spc="40" dirty="0">
                <a:latin typeface="Calibri"/>
                <a:cs typeface="Calibri"/>
              </a:rPr>
              <a:t>receiving  export </a:t>
            </a:r>
            <a:r>
              <a:rPr sz="4360" spc="-20" dirty="0">
                <a:latin typeface="Calibri"/>
                <a:cs typeface="Calibri"/>
              </a:rPr>
              <a:t>-</a:t>
            </a:r>
            <a:r>
              <a:rPr sz="4360" spc="-258" dirty="0">
                <a:latin typeface="Calibri"/>
                <a:cs typeface="Calibri"/>
              </a:rPr>
              <a:t> </a:t>
            </a:r>
            <a:r>
              <a:rPr sz="4360" spc="40" dirty="0">
                <a:latin typeface="Calibri"/>
                <a:cs typeface="Calibri"/>
              </a:rPr>
              <a:t>import</a:t>
            </a:r>
            <a:endParaRPr sz="4360" dirty="0">
              <a:latin typeface="Calibri"/>
              <a:cs typeface="Calibri"/>
            </a:endParaRPr>
          </a:p>
          <a:p>
            <a:pPr marL="50334" algn="l">
              <a:spcBef>
                <a:spcPts val="139"/>
              </a:spcBef>
            </a:pPr>
            <a:r>
              <a:rPr sz="4360" dirty="0">
                <a:latin typeface="Calibri"/>
                <a:cs typeface="Calibri"/>
              </a:rPr>
              <a:t>cite </a:t>
            </a:r>
            <a:r>
              <a:rPr sz="4360" spc="20" dirty="0">
                <a:latin typeface="Calibri"/>
                <a:cs typeface="Calibri"/>
              </a:rPr>
              <a:t>papers </a:t>
            </a:r>
            <a:r>
              <a:rPr sz="4360" spc="-20" dirty="0">
                <a:latin typeface="Calibri"/>
                <a:cs typeface="Calibri"/>
              </a:rPr>
              <a:t>- </a:t>
            </a:r>
            <a:r>
              <a:rPr sz="4360" spc="119" dirty="0">
                <a:latin typeface="Calibri"/>
                <a:cs typeface="Calibri"/>
              </a:rPr>
              <a:t>being</a:t>
            </a:r>
            <a:r>
              <a:rPr sz="4360" spc="-416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cited</a:t>
            </a:r>
            <a:endParaRPr sz="436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89295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79" dirty="0"/>
              <a:t>Centrality</a:t>
            </a:r>
            <a:r>
              <a:rPr spc="-258" dirty="0"/>
              <a:t> </a:t>
            </a:r>
            <a:r>
              <a:rPr spc="99" dirty="0"/>
              <a:t>measures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32152" y="2377060"/>
            <a:ext cx="8461136" cy="1729705"/>
          </a:xfrm>
          <a:prstGeom prst="rect">
            <a:avLst/>
          </a:prstGeom>
        </p:spPr>
        <p:txBody>
          <a:bodyPr vert="horz" wrap="square" lIns="0" tIns="218949" rIns="0" bIns="0" rtlCol="0">
            <a:spAutoFit/>
          </a:bodyPr>
          <a:lstStyle/>
          <a:p>
            <a:pPr marL="151002">
              <a:spcBef>
                <a:spcPts val="1720"/>
              </a:spcBef>
            </a:pPr>
            <a:r>
              <a:rPr sz="4360" spc="40" dirty="0">
                <a:latin typeface="Calibri"/>
                <a:cs typeface="Calibri"/>
              </a:rPr>
              <a:t>All </a:t>
            </a:r>
            <a:r>
              <a:rPr sz="4360" spc="59" dirty="0">
                <a:latin typeface="Calibri"/>
                <a:cs typeface="Calibri"/>
              </a:rPr>
              <a:t>based </a:t>
            </a:r>
            <a:r>
              <a:rPr sz="4360" spc="79" dirty="0">
                <a:latin typeface="Calibri"/>
                <a:cs typeface="Calibri"/>
              </a:rPr>
              <a:t>on </a:t>
            </a:r>
            <a:r>
              <a:rPr sz="4360" spc="119" dirty="0">
                <a:latin typeface="Calibri"/>
                <a:cs typeface="Calibri"/>
              </a:rPr>
              <a:t>outgoing</a:t>
            </a:r>
            <a:r>
              <a:rPr sz="4360" spc="-555" dirty="0">
                <a:latin typeface="Calibri"/>
                <a:cs typeface="Calibri"/>
              </a:rPr>
              <a:t> </a:t>
            </a:r>
            <a:r>
              <a:rPr sz="4360" spc="99" dirty="0">
                <a:latin typeface="Calibri"/>
                <a:cs typeface="Calibri"/>
              </a:rPr>
              <a:t>edges</a:t>
            </a:r>
            <a:endParaRPr sz="4360">
              <a:latin typeface="Calibri"/>
              <a:cs typeface="Calibri"/>
            </a:endParaRPr>
          </a:p>
          <a:p>
            <a:pPr marL="1248281" indent="-551156">
              <a:spcBef>
                <a:spcPts val="1324"/>
              </a:spcBef>
              <a:buClr>
                <a:srgbClr val="005DAA"/>
              </a:buClr>
              <a:buFont typeface="Garamond"/>
              <a:buChar char="•"/>
              <a:tabLst>
                <a:tab pos="1250798" algn="l"/>
              </a:tabLst>
            </a:pPr>
            <a:r>
              <a:rPr sz="4360" spc="40" dirty="0">
                <a:latin typeface="Calibri"/>
                <a:cs typeface="Calibri"/>
              </a:rPr>
              <a:t>Degree </a:t>
            </a:r>
            <a:r>
              <a:rPr sz="4360" dirty="0">
                <a:latin typeface="Calibri"/>
                <a:cs typeface="Calibri"/>
              </a:rPr>
              <a:t>centrality</a:t>
            </a:r>
            <a:r>
              <a:rPr sz="4360" spc="-337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(normalized):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1965" y="6330948"/>
            <a:ext cx="8297551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98974" indent="-551156">
              <a:spcBef>
                <a:spcPts val="357"/>
              </a:spcBef>
              <a:buClr>
                <a:srgbClr val="005DAA"/>
              </a:buClr>
              <a:buFont typeface="Garamond"/>
              <a:buChar char="•"/>
              <a:tabLst>
                <a:tab pos="601490" algn="l"/>
              </a:tabLst>
            </a:pPr>
            <a:r>
              <a:rPr sz="4360" spc="40" dirty="0">
                <a:latin typeface="Calibri"/>
                <a:cs typeface="Calibri"/>
              </a:rPr>
              <a:t>Closeness </a:t>
            </a:r>
            <a:r>
              <a:rPr sz="4360" dirty="0">
                <a:latin typeface="Calibri"/>
                <a:cs typeface="Calibri"/>
              </a:rPr>
              <a:t>centrality</a:t>
            </a:r>
            <a:r>
              <a:rPr sz="4360" spc="-436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(normalized):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97486" y="9487561"/>
            <a:ext cx="9525699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98974" indent="-551156">
              <a:spcBef>
                <a:spcPts val="357"/>
              </a:spcBef>
              <a:buClr>
                <a:srgbClr val="005DAA"/>
              </a:buClr>
              <a:buFont typeface="Garamond"/>
              <a:buChar char="•"/>
              <a:tabLst>
                <a:tab pos="601490" algn="l"/>
              </a:tabLst>
            </a:pPr>
            <a:r>
              <a:rPr sz="4360" spc="-59" dirty="0" err="1" smtClean="0">
                <a:latin typeface="Calibri"/>
                <a:cs typeface="Calibri"/>
              </a:rPr>
              <a:t>Betweenness</a:t>
            </a:r>
            <a:r>
              <a:rPr sz="4360" spc="-59" dirty="0" smtClean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centrality</a:t>
            </a:r>
            <a:r>
              <a:rPr sz="4360" spc="-198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(normalized</a:t>
            </a:r>
            <a:r>
              <a:rPr sz="4360" dirty="0" smtClean="0">
                <a:latin typeface="Calibri"/>
                <a:cs typeface="Calibri"/>
              </a:rPr>
              <a:t>):</a:t>
            </a:r>
            <a:r>
              <a:rPr lang="ru-RU" sz="4360" dirty="0" smtClean="0">
                <a:latin typeface="Calibri"/>
                <a:cs typeface="Calibri"/>
              </a:rPr>
              <a:t>  </a:t>
            </a:r>
            <a:endParaRPr sz="4360" dirty="0">
              <a:latin typeface="Calibri"/>
              <a:cs typeface="Calibri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770" y="4405525"/>
            <a:ext cx="3514725" cy="141922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375" y="7675330"/>
            <a:ext cx="3933825" cy="1381125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112" y="10635363"/>
            <a:ext cx="74961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65424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20" dirty="0"/>
              <a:t>Web </a:t>
            </a:r>
            <a:r>
              <a:rPr spc="79" dirty="0"/>
              <a:t>as a</a:t>
            </a:r>
            <a:r>
              <a:rPr spc="-555" dirty="0"/>
              <a:t> </a:t>
            </a:r>
            <a:r>
              <a:rPr spc="198" dirty="0"/>
              <a:t>graph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81966" y="3029291"/>
            <a:ext cx="8609621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98974" indent="-551156">
              <a:spcBef>
                <a:spcPts val="357"/>
              </a:spcBef>
              <a:buClr>
                <a:srgbClr val="005DAA"/>
              </a:buClr>
              <a:buFont typeface="Garamond"/>
              <a:buChar char="•"/>
              <a:tabLst>
                <a:tab pos="601490" algn="l"/>
              </a:tabLst>
            </a:pPr>
            <a:r>
              <a:rPr sz="4360" spc="40" dirty="0">
                <a:latin typeface="Calibri"/>
                <a:cs typeface="Calibri"/>
              </a:rPr>
              <a:t>Hyperlinks </a:t>
            </a:r>
            <a:r>
              <a:rPr sz="4360" spc="-20" dirty="0">
                <a:latin typeface="Calibri"/>
                <a:cs typeface="Calibri"/>
              </a:rPr>
              <a:t>- </a:t>
            </a:r>
            <a:r>
              <a:rPr sz="4360" spc="40" dirty="0">
                <a:latin typeface="Calibri"/>
                <a:cs typeface="Calibri"/>
              </a:rPr>
              <a:t>implicit</a:t>
            </a:r>
            <a:r>
              <a:rPr sz="4360" spc="-337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endorsements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6763" y="4414872"/>
            <a:ext cx="4280375" cy="1460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 txBox="1"/>
          <p:nvPr/>
        </p:nvSpPr>
        <p:spPr>
          <a:xfrm>
            <a:off x="4981964" y="6724007"/>
            <a:ext cx="14229406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98974" indent="-551156">
              <a:spcBef>
                <a:spcPts val="357"/>
              </a:spcBef>
              <a:buClr>
                <a:srgbClr val="005DAA"/>
              </a:buClr>
              <a:buFont typeface="Garamond"/>
              <a:buChar char="•"/>
              <a:tabLst>
                <a:tab pos="601490" algn="l"/>
              </a:tabLst>
            </a:pPr>
            <a:r>
              <a:rPr sz="4360" spc="-79" dirty="0">
                <a:latin typeface="Calibri"/>
                <a:cs typeface="Calibri"/>
              </a:rPr>
              <a:t>Web </a:t>
            </a:r>
            <a:r>
              <a:rPr sz="4360" spc="79" dirty="0">
                <a:latin typeface="Calibri"/>
                <a:cs typeface="Calibri"/>
              </a:rPr>
              <a:t>graph </a:t>
            </a:r>
            <a:r>
              <a:rPr sz="4360" spc="-20" dirty="0">
                <a:latin typeface="Calibri"/>
                <a:cs typeface="Calibri"/>
              </a:rPr>
              <a:t>- </a:t>
            </a:r>
            <a:r>
              <a:rPr sz="4360" spc="79" dirty="0">
                <a:latin typeface="Calibri"/>
                <a:cs typeface="Calibri"/>
              </a:rPr>
              <a:t>graph </a:t>
            </a:r>
            <a:r>
              <a:rPr sz="4360" dirty="0">
                <a:latin typeface="Calibri"/>
                <a:cs typeface="Calibri"/>
              </a:rPr>
              <a:t>of </a:t>
            </a:r>
            <a:r>
              <a:rPr sz="4360" spc="20" dirty="0">
                <a:latin typeface="Calibri"/>
                <a:cs typeface="Calibri"/>
              </a:rPr>
              <a:t>endorsements (sometimes</a:t>
            </a:r>
            <a:r>
              <a:rPr sz="4360" spc="-634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reciprocal)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83382" y="8103537"/>
            <a:ext cx="5707168" cy="4184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</p:spTree>
    <p:extLst>
      <p:ext uri="{BB962C8B-B14F-4D97-AF65-F5344CB8AC3E}">
        <p14:creationId xmlns:p14="http://schemas.microsoft.com/office/powerpoint/2010/main" val="3728375322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dirty="0"/>
              <a:t>P</a:t>
            </a:r>
            <a:r>
              <a:rPr spc="178" dirty="0"/>
              <a:t>age</a:t>
            </a:r>
            <a:r>
              <a:rPr spc="258" dirty="0"/>
              <a:t>R</a:t>
            </a:r>
            <a:r>
              <a:rPr spc="139" dirty="0"/>
              <a:t>ank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32820" y="2521398"/>
            <a:ext cx="15412254" cy="3097517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 marR="20134">
              <a:spcBef>
                <a:spcPts val="377"/>
              </a:spcBef>
            </a:pPr>
            <a:r>
              <a:rPr sz="3963" spc="20" dirty="0">
                <a:latin typeface="Calibri"/>
                <a:cs typeface="Calibri"/>
              </a:rPr>
              <a:t>”PageRank </a:t>
            </a:r>
            <a:r>
              <a:rPr sz="3963" spc="59" dirty="0">
                <a:latin typeface="Calibri"/>
                <a:cs typeface="Calibri"/>
              </a:rPr>
              <a:t>can </a:t>
            </a:r>
            <a:r>
              <a:rPr sz="3963" spc="79" dirty="0">
                <a:latin typeface="Calibri"/>
                <a:cs typeface="Calibri"/>
              </a:rPr>
              <a:t>be thought </a:t>
            </a:r>
            <a:r>
              <a:rPr sz="3963" dirty="0">
                <a:latin typeface="Calibri"/>
                <a:cs typeface="Calibri"/>
              </a:rPr>
              <a:t>of as a </a:t>
            </a:r>
            <a:r>
              <a:rPr sz="3963" spc="59" dirty="0">
                <a:latin typeface="Calibri"/>
                <a:cs typeface="Calibri"/>
              </a:rPr>
              <a:t>model </a:t>
            </a:r>
            <a:r>
              <a:rPr sz="3963" dirty="0">
                <a:latin typeface="Calibri"/>
                <a:cs typeface="Calibri"/>
              </a:rPr>
              <a:t>of user </a:t>
            </a:r>
            <a:r>
              <a:rPr sz="3963" spc="-20" dirty="0">
                <a:latin typeface="Calibri"/>
                <a:cs typeface="Calibri"/>
              </a:rPr>
              <a:t>behavior. </a:t>
            </a:r>
            <a:r>
              <a:rPr sz="3963" spc="-178" dirty="0">
                <a:latin typeface="Calibri"/>
                <a:cs typeface="Calibri"/>
              </a:rPr>
              <a:t>We </a:t>
            </a:r>
            <a:r>
              <a:rPr sz="3963" spc="40" dirty="0">
                <a:latin typeface="Calibri"/>
                <a:cs typeface="Calibri"/>
              </a:rPr>
              <a:t>assume  </a:t>
            </a:r>
            <a:r>
              <a:rPr sz="3963" spc="-20" dirty="0">
                <a:latin typeface="Calibri"/>
                <a:cs typeface="Calibri"/>
              </a:rPr>
              <a:t>there </a:t>
            </a:r>
            <a:r>
              <a:rPr sz="3963" dirty="0">
                <a:latin typeface="Calibri"/>
                <a:cs typeface="Calibri"/>
              </a:rPr>
              <a:t>is a </a:t>
            </a:r>
            <a:r>
              <a:rPr sz="3963" spc="-20" dirty="0">
                <a:latin typeface="Calibri"/>
                <a:cs typeface="Calibri"/>
              </a:rPr>
              <a:t>”random </a:t>
            </a:r>
            <a:r>
              <a:rPr sz="3963" spc="-40" dirty="0">
                <a:latin typeface="Calibri"/>
                <a:cs typeface="Calibri"/>
              </a:rPr>
              <a:t>surfer” </a:t>
            </a:r>
            <a:r>
              <a:rPr sz="3963" spc="79" dirty="0">
                <a:latin typeface="Calibri"/>
                <a:cs typeface="Calibri"/>
              </a:rPr>
              <a:t>who </a:t>
            </a:r>
            <a:r>
              <a:rPr sz="3963" dirty="0">
                <a:latin typeface="Calibri"/>
                <a:cs typeface="Calibri"/>
              </a:rPr>
              <a:t>is </a:t>
            </a:r>
            <a:r>
              <a:rPr sz="3963" spc="99" dirty="0">
                <a:latin typeface="Calibri"/>
                <a:cs typeface="Calibri"/>
              </a:rPr>
              <a:t>given </a:t>
            </a:r>
            <a:r>
              <a:rPr sz="3963" dirty="0">
                <a:latin typeface="Calibri"/>
                <a:cs typeface="Calibri"/>
              </a:rPr>
              <a:t>a </a:t>
            </a:r>
            <a:r>
              <a:rPr sz="3963" spc="59" dirty="0">
                <a:latin typeface="Calibri"/>
                <a:cs typeface="Calibri"/>
              </a:rPr>
              <a:t>web </a:t>
            </a:r>
            <a:r>
              <a:rPr sz="3963" spc="119" dirty="0">
                <a:latin typeface="Calibri"/>
                <a:cs typeface="Calibri"/>
              </a:rPr>
              <a:t>page </a:t>
            </a:r>
            <a:r>
              <a:rPr sz="3963" spc="-20" dirty="0">
                <a:latin typeface="Calibri"/>
                <a:cs typeface="Calibri"/>
              </a:rPr>
              <a:t>at </a:t>
            </a:r>
            <a:r>
              <a:rPr sz="3963" spc="40" dirty="0">
                <a:latin typeface="Calibri"/>
                <a:cs typeface="Calibri"/>
              </a:rPr>
              <a:t>random </a:t>
            </a:r>
            <a:r>
              <a:rPr sz="3963" spc="79" dirty="0">
                <a:latin typeface="Calibri"/>
                <a:cs typeface="Calibri"/>
              </a:rPr>
              <a:t>and </a:t>
            </a:r>
            <a:r>
              <a:rPr sz="3963" spc="40" dirty="0">
                <a:latin typeface="Calibri"/>
                <a:cs typeface="Calibri"/>
              </a:rPr>
              <a:t>keeps  </a:t>
            </a:r>
            <a:r>
              <a:rPr sz="3963" spc="99" dirty="0">
                <a:latin typeface="Calibri"/>
                <a:cs typeface="Calibri"/>
              </a:rPr>
              <a:t>clicking</a:t>
            </a:r>
            <a:r>
              <a:rPr sz="3963" spc="-40" dirty="0">
                <a:latin typeface="Calibri"/>
                <a:cs typeface="Calibri"/>
              </a:rPr>
              <a:t> </a:t>
            </a:r>
            <a:r>
              <a:rPr sz="3963" spc="79" dirty="0">
                <a:latin typeface="Calibri"/>
                <a:cs typeface="Calibri"/>
              </a:rPr>
              <a:t>on</a:t>
            </a:r>
            <a:r>
              <a:rPr sz="3963" spc="-20" dirty="0">
                <a:latin typeface="Calibri"/>
                <a:cs typeface="Calibri"/>
              </a:rPr>
              <a:t> links,</a:t>
            </a:r>
            <a:r>
              <a:rPr sz="3963" spc="-40" dirty="0">
                <a:latin typeface="Calibri"/>
                <a:cs typeface="Calibri"/>
              </a:rPr>
              <a:t> </a:t>
            </a:r>
            <a:r>
              <a:rPr sz="3963" spc="20" dirty="0">
                <a:latin typeface="Calibri"/>
                <a:cs typeface="Calibri"/>
              </a:rPr>
              <a:t>never</a:t>
            </a:r>
            <a:r>
              <a:rPr sz="3963" spc="-40" dirty="0">
                <a:latin typeface="Calibri"/>
                <a:cs typeface="Calibri"/>
              </a:rPr>
              <a:t> </a:t>
            </a:r>
            <a:r>
              <a:rPr sz="3963" spc="59" dirty="0">
                <a:latin typeface="Calibri"/>
                <a:cs typeface="Calibri"/>
              </a:rPr>
              <a:t>hitting</a:t>
            </a:r>
            <a:r>
              <a:rPr sz="3963" spc="-20" dirty="0">
                <a:latin typeface="Calibri"/>
                <a:cs typeface="Calibri"/>
              </a:rPr>
              <a:t> </a:t>
            </a:r>
            <a:r>
              <a:rPr sz="3963" spc="-40" dirty="0">
                <a:latin typeface="Calibri"/>
                <a:cs typeface="Calibri"/>
              </a:rPr>
              <a:t>”back”</a:t>
            </a:r>
            <a:r>
              <a:rPr sz="3963" spc="-20" dirty="0">
                <a:latin typeface="Calibri"/>
                <a:cs typeface="Calibri"/>
              </a:rPr>
              <a:t> </a:t>
            </a:r>
            <a:r>
              <a:rPr sz="3963" spc="59" dirty="0">
                <a:latin typeface="Calibri"/>
                <a:cs typeface="Calibri"/>
              </a:rPr>
              <a:t>but</a:t>
            </a:r>
            <a:r>
              <a:rPr sz="3963" spc="-20" dirty="0">
                <a:latin typeface="Calibri"/>
                <a:cs typeface="Calibri"/>
              </a:rPr>
              <a:t> </a:t>
            </a:r>
            <a:r>
              <a:rPr sz="3963" spc="20" dirty="0">
                <a:latin typeface="Calibri"/>
                <a:cs typeface="Calibri"/>
              </a:rPr>
              <a:t>eventually</a:t>
            </a:r>
            <a:r>
              <a:rPr sz="3963" spc="-40" dirty="0">
                <a:latin typeface="Calibri"/>
                <a:cs typeface="Calibri"/>
              </a:rPr>
              <a:t> </a:t>
            </a:r>
            <a:r>
              <a:rPr sz="3963" spc="79" dirty="0">
                <a:latin typeface="Calibri"/>
                <a:cs typeface="Calibri"/>
              </a:rPr>
              <a:t>gets</a:t>
            </a:r>
            <a:r>
              <a:rPr sz="3963" spc="-20" dirty="0">
                <a:latin typeface="Calibri"/>
                <a:cs typeface="Calibri"/>
              </a:rPr>
              <a:t> </a:t>
            </a:r>
            <a:r>
              <a:rPr sz="3963" spc="40" dirty="0">
                <a:latin typeface="Calibri"/>
                <a:cs typeface="Calibri"/>
              </a:rPr>
              <a:t>bored</a:t>
            </a:r>
            <a:r>
              <a:rPr sz="3963" spc="-59" dirty="0">
                <a:latin typeface="Calibri"/>
                <a:cs typeface="Calibri"/>
              </a:rPr>
              <a:t> </a:t>
            </a:r>
            <a:r>
              <a:rPr sz="3963" spc="79" dirty="0">
                <a:latin typeface="Calibri"/>
                <a:cs typeface="Calibri"/>
              </a:rPr>
              <a:t>and</a:t>
            </a:r>
            <a:r>
              <a:rPr sz="3963" spc="-20" dirty="0">
                <a:latin typeface="Calibri"/>
                <a:cs typeface="Calibri"/>
              </a:rPr>
              <a:t> starts  </a:t>
            </a:r>
            <a:r>
              <a:rPr sz="3963" spc="79" dirty="0">
                <a:latin typeface="Calibri"/>
                <a:cs typeface="Calibri"/>
              </a:rPr>
              <a:t>on </a:t>
            </a:r>
            <a:r>
              <a:rPr sz="3963" spc="20" dirty="0">
                <a:latin typeface="Calibri"/>
                <a:cs typeface="Calibri"/>
              </a:rPr>
              <a:t>another </a:t>
            </a:r>
            <a:r>
              <a:rPr sz="3963" spc="40" dirty="0">
                <a:latin typeface="Calibri"/>
                <a:cs typeface="Calibri"/>
              </a:rPr>
              <a:t>random page. </a:t>
            </a:r>
            <a:r>
              <a:rPr sz="3963" spc="20" dirty="0">
                <a:latin typeface="Calibri"/>
                <a:cs typeface="Calibri"/>
              </a:rPr>
              <a:t>The </a:t>
            </a:r>
            <a:r>
              <a:rPr sz="3963" b="1" spc="139" dirty="0">
                <a:latin typeface="Calibri"/>
                <a:cs typeface="Calibri"/>
              </a:rPr>
              <a:t>probability </a:t>
            </a:r>
            <a:r>
              <a:rPr sz="3963" dirty="0">
                <a:latin typeface="Calibri"/>
                <a:cs typeface="Calibri"/>
              </a:rPr>
              <a:t>that </a:t>
            </a:r>
            <a:r>
              <a:rPr sz="3963" spc="20" dirty="0">
                <a:latin typeface="Calibri"/>
                <a:cs typeface="Calibri"/>
              </a:rPr>
              <a:t>the </a:t>
            </a:r>
            <a:r>
              <a:rPr sz="3963" spc="40" dirty="0">
                <a:latin typeface="Calibri"/>
                <a:cs typeface="Calibri"/>
              </a:rPr>
              <a:t>random </a:t>
            </a:r>
            <a:r>
              <a:rPr sz="3963" spc="-20" dirty="0">
                <a:latin typeface="Calibri"/>
                <a:cs typeface="Calibri"/>
              </a:rPr>
              <a:t>surfer </a:t>
            </a:r>
            <a:r>
              <a:rPr sz="3963" spc="20" dirty="0">
                <a:latin typeface="Calibri"/>
                <a:cs typeface="Calibri"/>
              </a:rPr>
              <a:t>visits </a:t>
            </a:r>
            <a:r>
              <a:rPr sz="3963" dirty="0">
                <a:latin typeface="Calibri"/>
                <a:cs typeface="Calibri"/>
              </a:rPr>
              <a:t>a  </a:t>
            </a:r>
            <a:r>
              <a:rPr sz="3963" spc="119" dirty="0">
                <a:latin typeface="Calibri"/>
                <a:cs typeface="Calibri"/>
              </a:rPr>
              <a:t>page </a:t>
            </a:r>
            <a:r>
              <a:rPr sz="3963" dirty="0">
                <a:latin typeface="Calibri"/>
                <a:cs typeface="Calibri"/>
              </a:rPr>
              <a:t>is its</a:t>
            </a:r>
            <a:r>
              <a:rPr sz="3963" spc="-317" dirty="0">
                <a:latin typeface="Calibri"/>
                <a:cs typeface="Calibri"/>
              </a:rPr>
              <a:t> </a:t>
            </a:r>
            <a:r>
              <a:rPr sz="3963" b="1" spc="40" dirty="0">
                <a:latin typeface="Calibri"/>
                <a:cs typeface="Calibri"/>
              </a:rPr>
              <a:t>PageRank</a:t>
            </a:r>
            <a:r>
              <a:rPr sz="3963" spc="40" dirty="0">
                <a:latin typeface="Calibri"/>
                <a:cs typeface="Calibri"/>
              </a:rPr>
              <a:t>.”</a:t>
            </a:r>
            <a:endParaRPr sz="3963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07473" y="6236804"/>
            <a:ext cx="8560754" cy="5203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 txBox="1"/>
          <p:nvPr/>
        </p:nvSpPr>
        <p:spPr>
          <a:xfrm>
            <a:off x="4432820" y="12432655"/>
            <a:ext cx="4187784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40" dirty="0">
                <a:latin typeface="Calibri"/>
                <a:cs typeface="Calibri"/>
              </a:rPr>
              <a:t>Sergey </a:t>
            </a:r>
            <a:r>
              <a:rPr sz="2378" dirty="0">
                <a:latin typeface="Calibri"/>
                <a:cs typeface="Calibri"/>
              </a:rPr>
              <a:t>Brin </a:t>
            </a:r>
            <a:r>
              <a:rPr sz="2378" spc="40" dirty="0">
                <a:latin typeface="Calibri"/>
                <a:cs typeface="Calibri"/>
              </a:rPr>
              <a:t>and</a:t>
            </a:r>
            <a:r>
              <a:rPr sz="2378" spc="-377" dirty="0">
                <a:latin typeface="Calibri"/>
                <a:cs typeface="Calibri"/>
              </a:rPr>
              <a:t> </a:t>
            </a:r>
            <a:r>
              <a:rPr sz="2378" dirty="0">
                <a:latin typeface="Calibri"/>
                <a:cs typeface="Calibri"/>
              </a:rPr>
              <a:t>Larry Page, 1998</a:t>
            </a:r>
            <a:endParaRPr sz="237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115031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198" dirty="0"/>
              <a:t>Random</a:t>
            </a:r>
            <a:r>
              <a:rPr spc="-317" dirty="0"/>
              <a:t> </a:t>
            </a:r>
            <a:r>
              <a:rPr spc="119" dirty="0"/>
              <a:t>walk</a:t>
            </a:r>
          </a:p>
        </p:txBody>
      </p:sp>
      <p:sp>
        <p:nvSpPr>
          <p:cNvPr id="34" name="Текст 3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05689" y="2466809"/>
            <a:ext cx="6163392" cy="1016566"/>
          </a:xfrm>
          <a:prstGeom prst="rect">
            <a:avLst/>
          </a:prstGeom>
        </p:spPr>
        <p:txBody>
          <a:bodyPr vert="horz" wrap="square" lIns="0" tIns="342271" rIns="0" bIns="0" rtlCol="0">
            <a:spAutoFit/>
          </a:bodyPr>
          <a:lstStyle/>
          <a:p>
            <a:pPr marL="699641" indent="-551156">
              <a:spcBef>
                <a:spcPts val="2695"/>
              </a:spcBef>
              <a:buClr>
                <a:srgbClr val="005DAA"/>
              </a:buClr>
              <a:buFont typeface="Garamond"/>
              <a:buChar char="•"/>
              <a:tabLst>
                <a:tab pos="702158" algn="l"/>
              </a:tabLst>
            </a:pPr>
            <a:r>
              <a:rPr sz="4360" spc="59" dirty="0">
                <a:latin typeface="Calibri"/>
                <a:cs typeface="Calibri"/>
              </a:rPr>
              <a:t>Random </a:t>
            </a:r>
            <a:r>
              <a:rPr sz="4360" spc="20" dirty="0">
                <a:latin typeface="Calibri"/>
                <a:cs typeface="Calibri"/>
              </a:rPr>
              <a:t>walk </a:t>
            </a:r>
            <a:r>
              <a:rPr sz="4360" spc="79" dirty="0">
                <a:latin typeface="Calibri"/>
                <a:cs typeface="Calibri"/>
              </a:rPr>
              <a:t>on</a:t>
            </a:r>
            <a:r>
              <a:rPr sz="4360" spc="-452" dirty="0">
                <a:latin typeface="Calibri"/>
                <a:cs typeface="Calibri"/>
              </a:rPr>
              <a:t> </a:t>
            </a:r>
            <a:r>
              <a:rPr sz="4360" spc="79" dirty="0" smtClean="0">
                <a:latin typeface="Calibri"/>
                <a:cs typeface="Calibri"/>
              </a:rPr>
              <a:t>graph</a:t>
            </a:r>
            <a:endParaRPr sz="436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742105" y="4700556"/>
            <a:ext cx="5547367" cy="394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28" name="object 28"/>
          <p:cNvSpPr txBox="1"/>
          <p:nvPr/>
        </p:nvSpPr>
        <p:spPr>
          <a:xfrm>
            <a:off x="4281818" y="8346870"/>
            <a:ext cx="15804859" cy="4021062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822959" indent="-551156" algn="l">
              <a:spcBef>
                <a:spcPts val="357"/>
              </a:spcBef>
              <a:buClr>
                <a:srgbClr val="005DAA"/>
              </a:buClr>
              <a:buFont typeface="Garamond"/>
              <a:buChar char="•"/>
              <a:tabLst>
                <a:tab pos="825472" algn="l"/>
              </a:tabLst>
            </a:pPr>
            <a:r>
              <a:rPr sz="4360" spc="20" dirty="0">
                <a:latin typeface="Calibri"/>
                <a:cs typeface="Calibri"/>
              </a:rPr>
              <a:t>with</a:t>
            </a:r>
            <a:r>
              <a:rPr sz="4360" spc="-99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teleportation</a:t>
            </a:r>
            <a:endParaRPr sz="4360" dirty="0">
              <a:latin typeface="Calibri"/>
              <a:cs typeface="Calibri"/>
            </a:endParaRPr>
          </a:p>
          <a:p>
            <a:pPr marL="201336" marR="171135">
              <a:lnSpc>
                <a:spcPct val="102600"/>
              </a:lnSpc>
              <a:spcBef>
                <a:spcPts val="4835"/>
              </a:spcBef>
            </a:pPr>
            <a:endParaRPr lang="en-US" sz="4360" dirty="0" smtClean="0">
              <a:latin typeface="Calibri"/>
              <a:cs typeface="Calibri"/>
            </a:endParaRPr>
          </a:p>
          <a:p>
            <a:pPr marL="201336" marR="171135">
              <a:lnSpc>
                <a:spcPct val="102600"/>
              </a:lnSpc>
              <a:spcBef>
                <a:spcPts val="4835"/>
              </a:spcBef>
            </a:pPr>
            <a:r>
              <a:rPr sz="4360" dirty="0" err="1" smtClean="0">
                <a:latin typeface="Calibri"/>
                <a:cs typeface="Calibri"/>
              </a:rPr>
              <a:t>Perron-Frobenius</a:t>
            </a:r>
            <a:r>
              <a:rPr sz="4360" dirty="0" smtClean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Theorem </a:t>
            </a:r>
            <a:r>
              <a:rPr sz="4360" spc="20" dirty="0">
                <a:latin typeface="Calibri"/>
                <a:cs typeface="Calibri"/>
              </a:rPr>
              <a:t>guarantees existence </a:t>
            </a:r>
            <a:r>
              <a:rPr sz="4360" spc="79" dirty="0">
                <a:latin typeface="Calibri"/>
                <a:cs typeface="Calibri"/>
              </a:rPr>
              <a:t>and </a:t>
            </a:r>
            <a:r>
              <a:rPr sz="4360" spc="40" dirty="0">
                <a:latin typeface="Calibri"/>
                <a:cs typeface="Calibri"/>
              </a:rPr>
              <a:t>uniqueness</a:t>
            </a:r>
            <a:r>
              <a:rPr sz="4360" spc="-396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of </a:t>
            </a:r>
            <a:r>
              <a:rPr sz="4360" dirty="0" smtClean="0">
                <a:latin typeface="Calibri"/>
                <a:cs typeface="Calibri"/>
              </a:rPr>
              <a:t> </a:t>
            </a:r>
            <a:r>
              <a:rPr sz="4360" spc="20" dirty="0" smtClean="0">
                <a:latin typeface="Calibri"/>
                <a:cs typeface="Calibri"/>
              </a:rPr>
              <a:t>the </a:t>
            </a:r>
            <a:r>
              <a:rPr sz="4360" spc="40" dirty="0">
                <a:latin typeface="Calibri"/>
                <a:cs typeface="Calibri"/>
              </a:rPr>
              <a:t>solution </a:t>
            </a:r>
            <a:r>
              <a:rPr sz="4360" spc="238" dirty="0">
                <a:latin typeface="Calibri"/>
                <a:cs typeface="Calibri"/>
              </a:rPr>
              <a:t>lim</a:t>
            </a:r>
            <a:r>
              <a:rPr sz="4756" i="1" spc="353" baseline="-10416" dirty="0">
                <a:latin typeface="Calibri"/>
                <a:cs typeface="Calibri"/>
              </a:rPr>
              <a:t>t</a:t>
            </a:r>
            <a:r>
              <a:rPr sz="4756" spc="353" baseline="-10416" dirty="0">
                <a:latin typeface="Cambria"/>
                <a:cs typeface="Cambria"/>
              </a:rPr>
              <a:t>→∞ </a:t>
            </a:r>
            <a:r>
              <a:rPr sz="4360" b="1" spc="238" dirty="0">
                <a:latin typeface="Calibri"/>
                <a:cs typeface="Calibri"/>
              </a:rPr>
              <a:t>p </a:t>
            </a:r>
            <a:r>
              <a:rPr sz="4360" spc="178" dirty="0">
                <a:latin typeface="Tahoma"/>
                <a:cs typeface="Tahoma"/>
              </a:rPr>
              <a:t>=</a:t>
            </a:r>
            <a:r>
              <a:rPr sz="4360" spc="-452" dirty="0">
                <a:latin typeface="Tahoma"/>
                <a:cs typeface="Tahoma"/>
              </a:rPr>
              <a:t> </a:t>
            </a:r>
            <a:r>
              <a:rPr sz="4360" i="1" spc="-476" dirty="0" smtClean="0">
                <a:latin typeface="Arial"/>
                <a:cs typeface="Arial"/>
              </a:rPr>
              <a:t>π</a:t>
            </a:r>
            <a:endParaRPr sz="4360" dirty="0">
              <a:latin typeface="Arial"/>
              <a:cs typeface="Arial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287" y="3731119"/>
            <a:ext cx="6067425" cy="1457325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287" y="5734000"/>
            <a:ext cx="5915025" cy="1533525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961" y="9352049"/>
            <a:ext cx="5172075" cy="1171575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0731" y="12296230"/>
            <a:ext cx="46958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06010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introduction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centralities </a:t>
            </a:r>
            <a:r>
              <a:rPr lang="en-US" dirty="0" smtClean="0"/>
              <a:t>examples</a:t>
            </a:r>
            <a:endParaRPr lang="ru-RU" dirty="0"/>
          </a:p>
        </p:txBody>
      </p:sp>
      <p:sp>
        <p:nvSpPr>
          <p:cNvPr id="10" name="Объект 6"/>
          <p:cNvSpPr>
            <a:spLocks noGrp="1"/>
          </p:cNvSpPr>
          <p:nvPr>
            <p:ph sz="quarter" idx="12"/>
          </p:nvPr>
        </p:nvSpPr>
        <p:spPr>
          <a:xfrm>
            <a:off x="14508480" y="2485480"/>
            <a:ext cx="9096542" cy="1151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Which vertices are important?</a:t>
            </a:r>
            <a:endParaRPr lang="ru-RU" dirty="0"/>
          </a:p>
        </p:txBody>
      </p:sp>
      <p:sp>
        <p:nvSpPr>
          <p:cNvPr id="7" name="object 4"/>
          <p:cNvSpPr/>
          <p:nvPr/>
        </p:nvSpPr>
        <p:spPr>
          <a:xfrm>
            <a:off x="5789414" y="3432538"/>
            <a:ext cx="11482586" cy="8453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98613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184" y="228879"/>
            <a:ext cx="15609094" cy="1145833"/>
          </a:xfrm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lang="en-US" spc="198" dirty="0" err="1" smtClean="0"/>
              <a:t>Pagerank</a:t>
            </a:r>
            <a:endParaRPr spc="119" dirty="0"/>
          </a:p>
        </p:txBody>
      </p:sp>
      <p:sp>
        <p:nvSpPr>
          <p:cNvPr id="34" name="Текст 3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65" y="4125278"/>
            <a:ext cx="5913755" cy="5477316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350831"/>
              </p:ext>
            </p:extLst>
          </p:nvPr>
        </p:nvGraphicFramePr>
        <p:xfrm>
          <a:off x="13885611" y="5801359"/>
          <a:ext cx="9794239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9280"/>
                <a:gridCol w="1828800"/>
                <a:gridCol w="2030605"/>
                <a:gridCol w="1646373"/>
                <a:gridCol w="1159181"/>
              </a:tblGrid>
              <a:tr h="370840">
                <a:tc>
                  <a:txBody>
                    <a:bodyPr/>
                    <a:lstStyle/>
                    <a:p>
                      <a:endParaRPr lang="ru-RU" sz="4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it. 0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it 1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it 2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PR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A</a:t>
                      </a:r>
                      <a:endParaRPr lang="ru-RU" sz="4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¼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1/12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1.5/12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B</a:t>
                      </a:r>
                      <a:endParaRPr lang="ru-RU" sz="4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¼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2.5/12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2/12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C</a:t>
                      </a:r>
                      <a:endParaRPr lang="ru-RU" sz="4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¼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4.5/12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4.5/12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4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D</a:t>
                      </a:r>
                      <a:endParaRPr lang="ru-RU" sz="4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¼ 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4/12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4/12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/>
                        <a:t>3</a:t>
                      </a:r>
                      <a:endParaRPr lang="ru-RU" sz="4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442" y="3092449"/>
            <a:ext cx="7370579" cy="16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22342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2" y="313771"/>
            <a:ext cx="3065337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5549" spc="178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5549" spc="25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5549" spc="139" dirty="0">
                <a:solidFill>
                  <a:srgbClr val="FFFFFF"/>
                </a:solidFill>
                <a:latin typeface="Calibri"/>
                <a:cs typeface="Calibri"/>
              </a:rPr>
              <a:t>ank</a:t>
            </a:r>
            <a:endParaRPr sz="5549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34949" y="3101136"/>
            <a:ext cx="8343010" cy="8398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401638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14787563" y="52374800"/>
            <a:ext cx="9596437" cy="401638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294890180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313773"/>
            <a:ext cx="8196883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159" dirty="0">
                <a:solidFill>
                  <a:srgbClr val="FFFFFF"/>
                </a:solidFill>
                <a:latin typeface="Calibri"/>
                <a:cs typeface="Calibri"/>
              </a:rPr>
              <a:t>PageRank </a:t>
            </a:r>
            <a:r>
              <a:rPr sz="5549" spc="198" dirty="0">
                <a:solidFill>
                  <a:srgbClr val="FFFFFF"/>
                </a:solidFill>
                <a:latin typeface="Calibri"/>
                <a:cs typeface="Calibri"/>
              </a:rPr>
              <a:t>beyond </a:t>
            </a:r>
            <a:r>
              <a:rPr sz="5549" spc="99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5549" spc="-7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49" spc="2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5549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58468" y="3384329"/>
            <a:ext cx="16365309" cy="9194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401638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14787563" y="52374800"/>
            <a:ext cx="9596437" cy="401638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824687161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72" y="3359245"/>
            <a:ext cx="7898795" cy="813149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198" dirty="0"/>
              <a:t>Hubs and </a:t>
            </a:r>
            <a:r>
              <a:rPr spc="99" dirty="0"/>
              <a:t>Authorities</a:t>
            </a:r>
            <a:r>
              <a:rPr spc="-793" dirty="0"/>
              <a:t> </a:t>
            </a:r>
            <a:r>
              <a:rPr spc="59" dirty="0"/>
              <a:t>(HITS)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788160" y="2758956"/>
            <a:ext cx="17028160" cy="1000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5400" dirty="0"/>
              <a:t>Citation networks. Reviews vs original research (authoritative) </a:t>
            </a:r>
            <a:r>
              <a:rPr lang="en-US" sz="5400" dirty="0" smtClean="0"/>
              <a:t>papers </a:t>
            </a:r>
          </a:p>
          <a:p>
            <a:pPr algn="l"/>
            <a:r>
              <a:rPr lang="en-US" sz="5400" dirty="0"/>
              <a:t>	</a:t>
            </a:r>
            <a:r>
              <a:rPr lang="en-US" sz="5400" dirty="0" smtClean="0"/>
              <a:t>	authorities</a:t>
            </a:r>
            <a:r>
              <a:rPr lang="en-US" sz="5400" dirty="0"/>
              <a:t>, contain useful information, </a:t>
            </a:r>
            <a:r>
              <a:rPr lang="en-US" sz="5400" i="1" dirty="0" err="1" smtClean="0"/>
              <a:t>a</a:t>
            </a:r>
            <a:r>
              <a:rPr lang="en-US" sz="3600" i="1" dirty="0" err="1" smtClean="0"/>
              <a:t>i</a:t>
            </a:r>
            <a:endParaRPr lang="en-US" sz="3600" i="1" dirty="0"/>
          </a:p>
          <a:p>
            <a:pPr algn="l"/>
            <a:r>
              <a:rPr lang="en-US" sz="5400" dirty="0" smtClean="0"/>
              <a:t>		hubs</a:t>
            </a:r>
            <a:r>
              <a:rPr lang="en-US" sz="5400" dirty="0"/>
              <a:t>, contains links to authorities, </a:t>
            </a:r>
            <a:r>
              <a:rPr lang="en-US" sz="5400" i="1" dirty="0"/>
              <a:t>h</a:t>
            </a:r>
            <a:r>
              <a:rPr lang="en-US" sz="3600" i="1" dirty="0"/>
              <a:t>i</a:t>
            </a:r>
          </a:p>
          <a:p>
            <a:pPr algn="l"/>
            <a:r>
              <a:rPr lang="en-US" sz="5400" dirty="0"/>
              <a:t>Mutual recursion</a:t>
            </a:r>
          </a:p>
          <a:p>
            <a:pPr algn="l"/>
            <a:r>
              <a:rPr lang="en-US" sz="5400" dirty="0" smtClean="0"/>
              <a:t>		good </a:t>
            </a:r>
            <a:r>
              <a:rPr lang="en-US" sz="5400" dirty="0"/>
              <a:t>authorities referred </a:t>
            </a:r>
            <a:r>
              <a:rPr lang="en-US" sz="5400" dirty="0" smtClean="0"/>
              <a:t>by good hubs</a:t>
            </a:r>
          </a:p>
          <a:p>
            <a:pPr algn="l"/>
            <a:endParaRPr lang="en-US" sz="5400" dirty="0"/>
          </a:p>
          <a:p>
            <a:pPr algn="l"/>
            <a:r>
              <a:rPr lang="en-US" sz="5400" dirty="0" smtClean="0"/>
              <a:t>		</a:t>
            </a:r>
          </a:p>
          <a:p>
            <a:pPr algn="l"/>
            <a:r>
              <a:rPr lang="en-US" sz="5400" dirty="0"/>
              <a:t>	</a:t>
            </a:r>
            <a:r>
              <a:rPr lang="en-US" sz="5400" dirty="0" smtClean="0"/>
              <a:t>	good </a:t>
            </a:r>
            <a:r>
              <a:rPr lang="en-US" sz="5400" dirty="0"/>
              <a:t>hubs point to </a:t>
            </a:r>
            <a:r>
              <a:rPr lang="en-US" sz="5400" dirty="0" smtClean="0"/>
              <a:t>good authorities</a:t>
            </a:r>
          </a:p>
          <a:p>
            <a:pPr algn="l"/>
            <a:endParaRPr lang="en-US" sz="5400" dirty="0"/>
          </a:p>
          <a:p>
            <a:pPr algn="l"/>
            <a:endParaRPr lang="en-US" sz="5400" dirty="0" smtClean="0"/>
          </a:p>
          <a:p>
            <a:pPr algn="l"/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542" y="8094027"/>
            <a:ext cx="3267075" cy="126682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542" y="10847801"/>
            <a:ext cx="31337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19831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184" y="228879"/>
            <a:ext cx="15609094" cy="1145833"/>
          </a:xfrm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lang="en-US" spc="198" dirty="0"/>
              <a:t>Hubs and </a:t>
            </a:r>
            <a:r>
              <a:rPr lang="en-US" spc="99" dirty="0"/>
              <a:t>Authorities</a:t>
            </a:r>
            <a:r>
              <a:rPr lang="en-US" spc="-793" dirty="0"/>
              <a:t> </a:t>
            </a:r>
            <a:r>
              <a:rPr lang="en-US" spc="59" dirty="0"/>
              <a:t>(HITS)</a:t>
            </a:r>
            <a:endParaRPr spc="238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388" y="4088052"/>
            <a:ext cx="3667125" cy="199072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426184" y="6540442"/>
            <a:ext cx="93345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9153">
              <a:spcBef>
                <a:spcPts val="357"/>
              </a:spcBef>
            </a:pPr>
            <a:r>
              <a:rPr lang="en-US" sz="5400" spc="40" dirty="0">
                <a:latin typeface="Calibri"/>
                <a:cs typeface="Calibri"/>
              </a:rPr>
              <a:t>Symmetric </a:t>
            </a:r>
            <a:r>
              <a:rPr lang="en-US" sz="5400" spc="59" dirty="0">
                <a:latin typeface="Calibri"/>
                <a:cs typeface="Calibri"/>
              </a:rPr>
              <a:t>eigenvalue</a:t>
            </a:r>
            <a:r>
              <a:rPr lang="en-US" sz="5400" spc="-218" dirty="0">
                <a:latin typeface="Calibri"/>
                <a:cs typeface="Calibri"/>
              </a:rPr>
              <a:t> </a:t>
            </a:r>
            <a:r>
              <a:rPr lang="en-US" sz="5400" spc="40" dirty="0">
                <a:latin typeface="Calibri"/>
                <a:cs typeface="Calibri"/>
              </a:rPr>
              <a:t>problem</a:t>
            </a:r>
            <a:endParaRPr lang="en-US" sz="5400" dirty="0">
              <a:latin typeface="Calibri"/>
              <a:cs typeface="Calibri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155825" y="2814717"/>
            <a:ext cx="79384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9153">
              <a:spcBef>
                <a:spcPts val="357"/>
              </a:spcBef>
            </a:pPr>
            <a:r>
              <a:rPr lang="en-US" sz="5400" spc="20" dirty="0">
                <a:latin typeface="Calibri"/>
                <a:cs typeface="Calibri"/>
              </a:rPr>
              <a:t>System </a:t>
            </a:r>
            <a:r>
              <a:rPr lang="en-US" sz="5400" dirty="0">
                <a:latin typeface="Calibri"/>
                <a:cs typeface="Calibri"/>
              </a:rPr>
              <a:t>of linear</a:t>
            </a:r>
            <a:r>
              <a:rPr lang="en-US" sz="5400" spc="-297" dirty="0">
                <a:latin typeface="Calibri"/>
                <a:cs typeface="Calibri"/>
              </a:rPr>
              <a:t> </a:t>
            </a:r>
            <a:r>
              <a:rPr lang="en-US" sz="5400" spc="40" dirty="0">
                <a:latin typeface="Calibri"/>
                <a:cs typeface="Calibri"/>
              </a:rPr>
              <a:t>equations</a:t>
            </a:r>
            <a:endParaRPr lang="en-US" sz="5400" dirty="0">
              <a:latin typeface="Calibri"/>
              <a:cs typeface="Calibri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426184" y="9804502"/>
            <a:ext cx="89755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1670">
              <a:spcBef>
                <a:spcPts val="4479"/>
              </a:spcBef>
            </a:pPr>
            <a:r>
              <a:rPr lang="en-US" sz="5400" dirty="0">
                <a:latin typeface="Calibri"/>
                <a:cs typeface="Calibri"/>
              </a:rPr>
              <a:t>where </a:t>
            </a:r>
            <a:r>
              <a:rPr lang="en-US" sz="5400" spc="59" dirty="0">
                <a:latin typeface="Calibri"/>
                <a:cs typeface="Calibri"/>
              </a:rPr>
              <a:t>eigenvalue </a:t>
            </a:r>
            <a:r>
              <a:rPr lang="en-US" sz="5400" i="1" spc="357" dirty="0">
                <a:latin typeface="Arial"/>
                <a:cs typeface="Arial"/>
              </a:rPr>
              <a:t>λ </a:t>
            </a:r>
            <a:r>
              <a:rPr lang="en-US" sz="5400" spc="178" dirty="0">
                <a:latin typeface="Tahoma"/>
                <a:cs typeface="Tahoma"/>
              </a:rPr>
              <a:t>=</a:t>
            </a:r>
            <a:r>
              <a:rPr lang="en-US" sz="5400" spc="-809" dirty="0">
                <a:latin typeface="Tahoma"/>
                <a:cs typeface="Tahoma"/>
              </a:rPr>
              <a:t> </a:t>
            </a:r>
            <a:r>
              <a:rPr lang="en-US" sz="5400" spc="198" dirty="0">
                <a:latin typeface="Tahoma"/>
                <a:cs typeface="Tahoma"/>
              </a:rPr>
              <a:t>(</a:t>
            </a:r>
            <a:r>
              <a:rPr lang="en-US" sz="5400" i="1" spc="198" dirty="0">
                <a:latin typeface="Arial"/>
                <a:cs typeface="Arial"/>
              </a:rPr>
              <a:t>αβ</a:t>
            </a:r>
            <a:r>
              <a:rPr lang="en-US" sz="5400" spc="198" dirty="0">
                <a:latin typeface="Tahoma"/>
                <a:cs typeface="Tahoma"/>
              </a:rPr>
              <a:t>)</a:t>
            </a:r>
            <a:r>
              <a:rPr lang="en-US" sz="6000" spc="297" baseline="27777" dirty="0">
                <a:latin typeface="Cambria"/>
                <a:cs typeface="Cambria"/>
              </a:rPr>
              <a:t>−</a:t>
            </a:r>
            <a:r>
              <a:rPr lang="en-US" sz="6000" spc="297" baseline="27777" dirty="0">
                <a:latin typeface="Tahoma"/>
                <a:cs typeface="Tahoma"/>
              </a:rPr>
              <a:t>1</a:t>
            </a:r>
            <a:endParaRPr lang="en-US" sz="6000" baseline="27777" dirty="0">
              <a:latin typeface="Tahoma"/>
              <a:cs typeface="Tahoma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92" y="7536759"/>
            <a:ext cx="5114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6314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313773"/>
            <a:ext cx="6460362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198" dirty="0">
                <a:solidFill>
                  <a:srgbClr val="FFFFFF"/>
                </a:solidFill>
                <a:latin typeface="Calibri"/>
                <a:cs typeface="Calibri"/>
              </a:rPr>
              <a:t>Hubs and</a:t>
            </a:r>
            <a:r>
              <a:rPr sz="5549" spc="-5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49" spc="99" dirty="0">
                <a:solidFill>
                  <a:srgbClr val="FFFFFF"/>
                </a:solidFill>
                <a:latin typeface="Calibri"/>
                <a:cs typeface="Calibri"/>
              </a:rPr>
              <a:t>Authorities</a:t>
            </a:r>
            <a:endParaRPr sz="5549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61015" y="2495805"/>
            <a:ext cx="1293582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79" dirty="0">
                <a:latin typeface="Calibri"/>
                <a:cs typeface="Calibri"/>
              </a:rPr>
              <a:t>Hubs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92953" y="2495803"/>
            <a:ext cx="2634982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dirty="0">
                <a:latin typeface="Calibri"/>
                <a:cs typeface="Calibri"/>
              </a:rPr>
              <a:t>Authorities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40340" y="4392283"/>
            <a:ext cx="6734932" cy="6734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/>
          <p:nvPr/>
        </p:nvSpPr>
        <p:spPr>
          <a:xfrm>
            <a:off x="13110444" y="4026523"/>
            <a:ext cx="6935106" cy="690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pc="198" dirty="0"/>
              <a:t>Hubs and </a:t>
            </a:r>
            <a:r>
              <a:rPr lang="en-US" spc="99" dirty="0"/>
              <a:t>Authorities</a:t>
            </a:r>
            <a:r>
              <a:rPr lang="en-US" spc="-793" dirty="0"/>
              <a:t> </a:t>
            </a:r>
            <a:r>
              <a:rPr lang="en-US" spc="59" dirty="0"/>
              <a:t>(HITS)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401638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14787563" y="52374800"/>
            <a:ext cx="9596437" cy="401638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765697380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2" y="313773"/>
            <a:ext cx="5924305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79" dirty="0">
                <a:solidFill>
                  <a:srgbClr val="FFFFFF"/>
                </a:solidFill>
                <a:latin typeface="Calibri"/>
                <a:cs typeface="Calibri"/>
              </a:rPr>
              <a:t>Florentines</a:t>
            </a:r>
            <a:r>
              <a:rPr sz="5549" spc="-1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49" spc="79" dirty="0">
                <a:solidFill>
                  <a:srgbClr val="FFFFFF"/>
                </a:solidFill>
                <a:latin typeface="Calibri"/>
                <a:cs typeface="Calibri"/>
              </a:rPr>
              <a:t>families</a:t>
            </a:r>
            <a:endParaRPr sz="5549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37372" y="2708886"/>
            <a:ext cx="10700941" cy="10023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CENTRALITIES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401638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14787563" y="52374800"/>
            <a:ext cx="9596437" cy="401638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33329314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2" y="237316"/>
            <a:ext cx="7575259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99" dirty="0">
                <a:solidFill>
                  <a:srgbClr val="FFFFFF"/>
                </a:solidFill>
                <a:latin typeface="Tahoma"/>
                <a:cs typeface="Tahoma"/>
              </a:rPr>
              <a:t>Typical </a:t>
            </a:r>
            <a:r>
              <a:rPr sz="5549" spc="-258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5549" spc="19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59" dirty="0">
                <a:solidFill>
                  <a:srgbClr val="FFFFFF"/>
                </a:solidFill>
                <a:latin typeface="Tahoma"/>
                <a:cs typeface="Tahoma"/>
              </a:rPr>
              <a:t>structure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78928" y="3653353"/>
            <a:ext cx="9382695" cy="5937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 txBox="1"/>
          <p:nvPr/>
        </p:nvSpPr>
        <p:spPr>
          <a:xfrm>
            <a:off x="15370585" y="11977888"/>
            <a:ext cx="5345465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238" dirty="0">
                <a:latin typeface="Verdana"/>
                <a:cs typeface="Verdana"/>
              </a:rPr>
              <a:t>image </a:t>
            </a:r>
            <a:r>
              <a:rPr sz="2378" spc="-198" dirty="0">
                <a:latin typeface="Verdana"/>
                <a:cs typeface="Verdana"/>
              </a:rPr>
              <a:t>from </a:t>
            </a:r>
            <a:r>
              <a:rPr sz="2378" spc="-40" dirty="0">
                <a:latin typeface="Verdana"/>
                <a:cs typeface="Verdana"/>
              </a:rPr>
              <a:t>J. </a:t>
            </a:r>
            <a:r>
              <a:rPr sz="2378" spc="-218" dirty="0">
                <a:latin typeface="Verdana"/>
                <a:cs typeface="Verdana"/>
              </a:rPr>
              <a:t>Leskovec, </a:t>
            </a:r>
            <a:r>
              <a:rPr sz="2378" spc="-40" dirty="0">
                <a:latin typeface="Verdana"/>
                <a:cs typeface="Verdana"/>
              </a:rPr>
              <a:t>K. </a:t>
            </a:r>
            <a:r>
              <a:rPr sz="2378" spc="-159" dirty="0">
                <a:latin typeface="Verdana"/>
                <a:cs typeface="Verdana"/>
              </a:rPr>
              <a:t>Lang,</a:t>
            </a:r>
            <a:r>
              <a:rPr sz="2378" spc="-515" dirty="0">
                <a:latin typeface="Verdana"/>
                <a:cs typeface="Verdana"/>
              </a:rPr>
              <a:t> </a:t>
            </a:r>
            <a:r>
              <a:rPr sz="2378" spc="-258" dirty="0">
                <a:latin typeface="Verdana"/>
                <a:cs typeface="Verdana"/>
              </a:rPr>
              <a:t>2010</a:t>
            </a:r>
            <a:endParaRPr sz="2378">
              <a:latin typeface="Verdana"/>
              <a:cs typeface="Verdana"/>
            </a:endParaRPr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spc="-178" dirty="0">
                <a:latin typeface="Tahoma"/>
                <a:cs typeface="Tahoma"/>
              </a:rPr>
              <a:t>Core-periphery </a:t>
            </a:r>
            <a:r>
              <a:rPr lang="en-US" sz="7200" spc="-139" dirty="0" smtClean="0">
                <a:latin typeface="Tahoma"/>
                <a:cs typeface="Tahoma"/>
              </a:rPr>
              <a:t>structure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</p:spTree>
    <p:extLst>
      <p:ext uri="{BB962C8B-B14F-4D97-AF65-F5344CB8AC3E}">
        <p14:creationId xmlns:p14="http://schemas.microsoft.com/office/powerpoint/2010/main" val="1103264085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78" dirty="0"/>
              <a:t>Graph</a:t>
            </a:r>
            <a:r>
              <a:rPr spc="-218" dirty="0"/>
              <a:t> </a:t>
            </a:r>
            <a:r>
              <a:rPr spc="-277" dirty="0"/>
              <a:t>cores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74448" y="1996324"/>
            <a:ext cx="16871938" cy="2376615"/>
          </a:xfrm>
          <a:prstGeom prst="rect">
            <a:avLst/>
          </a:prstGeom>
        </p:spPr>
        <p:txBody>
          <a:bodyPr vert="horz" wrap="square" lIns="0" tIns="171135" rIns="0" bIns="0" rtlCol="0">
            <a:spAutoFit/>
          </a:bodyPr>
          <a:lstStyle/>
          <a:p>
            <a:pPr marL="50334">
              <a:spcBef>
                <a:spcPts val="1348"/>
              </a:spcBef>
            </a:pPr>
            <a:r>
              <a:rPr sz="4756" spc="-119" dirty="0">
                <a:solidFill>
                  <a:srgbClr val="FFFFFF"/>
                </a:solidFill>
                <a:latin typeface="Tahoma"/>
                <a:cs typeface="Tahoma"/>
              </a:rPr>
              <a:t>Definition</a:t>
            </a:r>
            <a:endParaRPr sz="4756" dirty="0">
              <a:latin typeface="Tahoma"/>
              <a:cs typeface="Tahoma"/>
            </a:endParaRPr>
          </a:p>
          <a:p>
            <a:pPr marL="50334" marR="20134">
              <a:lnSpc>
                <a:spcPct val="102600"/>
              </a:lnSpc>
              <a:spcBef>
                <a:spcPts val="713"/>
              </a:spcBef>
            </a:pPr>
            <a:r>
              <a:rPr sz="4360" spc="258" dirty="0">
                <a:latin typeface="Tahoma"/>
                <a:cs typeface="Tahoma"/>
              </a:rPr>
              <a:t>A </a:t>
            </a:r>
            <a:r>
              <a:rPr sz="4360" i="1" spc="-178" dirty="0">
                <a:latin typeface="Trebuchet MS"/>
                <a:cs typeface="Trebuchet MS"/>
              </a:rPr>
              <a:t>k-core </a:t>
            </a:r>
            <a:r>
              <a:rPr sz="4360" spc="-139" dirty="0">
                <a:latin typeface="Tahoma"/>
                <a:cs typeface="Tahoma"/>
              </a:rPr>
              <a:t>is </a:t>
            </a:r>
            <a:r>
              <a:rPr sz="4360" spc="-159" dirty="0">
                <a:latin typeface="Tahoma"/>
                <a:cs typeface="Tahoma"/>
              </a:rPr>
              <a:t>the </a:t>
            </a:r>
            <a:r>
              <a:rPr sz="4360" spc="-178" dirty="0">
                <a:latin typeface="Tahoma"/>
                <a:cs typeface="Tahoma"/>
              </a:rPr>
              <a:t>largest </a:t>
            </a:r>
            <a:r>
              <a:rPr sz="4360" spc="-218" dirty="0">
                <a:latin typeface="Tahoma"/>
                <a:cs typeface="Tahoma"/>
              </a:rPr>
              <a:t>subgraph </a:t>
            </a:r>
            <a:r>
              <a:rPr sz="4360" spc="-198" dirty="0">
                <a:latin typeface="Tahoma"/>
                <a:cs typeface="Tahoma"/>
              </a:rPr>
              <a:t>such </a:t>
            </a:r>
            <a:r>
              <a:rPr sz="4360" spc="-59" dirty="0">
                <a:latin typeface="Tahoma"/>
                <a:cs typeface="Tahoma"/>
              </a:rPr>
              <a:t>that </a:t>
            </a:r>
            <a:r>
              <a:rPr sz="4360" spc="-238" dirty="0">
                <a:latin typeface="Tahoma"/>
                <a:cs typeface="Tahoma"/>
              </a:rPr>
              <a:t>each </a:t>
            </a:r>
            <a:r>
              <a:rPr sz="4360" spc="-198" dirty="0">
                <a:latin typeface="Tahoma"/>
                <a:cs typeface="Tahoma"/>
              </a:rPr>
              <a:t>vertex </a:t>
            </a:r>
            <a:r>
              <a:rPr sz="4360" spc="-139" dirty="0">
                <a:latin typeface="Tahoma"/>
                <a:cs typeface="Tahoma"/>
              </a:rPr>
              <a:t>is </a:t>
            </a:r>
            <a:r>
              <a:rPr sz="4360" spc="-198" dirty="0">
                <a:latin typeface="Tahoma"/>
                <a:cs typeface="Tahoma"/>
              </a:rPr>
              <a:t>connected </a:t>
            </a:r>
            <a:r>
              <a:rPr sz="4360" spc="-59" dirty="0">
                <a:latin typeface="Tahoma"/>
                <a:cs typeface="Tahoma"/>
              </a:rPr>
              <a:t>to at  </a:t>
            </a:r>
            <a:r>
              <a:rPr sz="4360" spc="-159" dirty="0">
                <a:latin typeface="Tahoma"/>
                <a:cs typeface="Tahoma"/>
              </a:rPr>
              <a:t>least </a:t>
            </a:r>
            <a:r>
              <a:rPr sz="4360" i="1" spc="-99" dirty="0">
                <a:latin typeface="Trebuchet MS"/>
                <a:cs typeface="Trebuchet MS"/>
              </a:rPr>
              <a:t>k </a:t>
            </a:r>
            <a:r>
              <a:rPr sz="4360" spc="-178" dirty="0">
                <a:latin typeface="Tahoma"/>
                <a:cs typeface="Tahoma"/>
              </a:rPr>
              <a:t>others </a:t>
            </a:r>
            <a:r>
              <a:rPr sz="4360" spc="-99" dirty="0">
                <a:latin typeface="Tahoma"/>
                <a:cs typeface="Tahoma"/>
              </a:rPr>
              <a:t>in</a:t>
            </a:r>
            <a:r>
              <a:rPr sz="4360" spc="-11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subset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4237" y="6226125"/>
            <a:ext cx="6831723" cy="3433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6" name="object 16"/>
          <p:cNvSpPr/>
          <p:nvPr/>
        </p:nvSpPr>
        <p:spPr>
          <a:xfrm>
            <a:off x="13300534" y="4772502"/>
            <a:ext cx="5845852" cy="51189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7" name="object 17"/>
          <p:cNvSpPr txBox="1"/>
          <p:nvPr/>
        </p:nvSpPr>
        <p:spPr>
          <a:xfrm>
            <a:off x="3404147" y="10459186"/>
            <a:ext cx="16854321" cy="278264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201336">
              <a:spcBef>
                <a:spcPts val="357"/>
              </a:spcBef>
            </a:pPr>
            <a:r>
              <a:rPr sz="4360" spc="-139" dirty="0">
                <a:latin typeface="Tahoma"/>
                <a:cs typeface="Tahoma"/>
              </a:rPr>
              <a:t>Every </a:t>
            </a:r>
            <a:r>
              <a:rPr sz="4360" spc="-198" dirty="0">
                <a:latin typeface="Tahoma"/>
                <a:cs typeface="Tahoma"/>
              </a:rPr>
              <a:t>vertex </a:t>
            </a:r>
            <a:r>
              <a:rPr sz="4360" spc="-99" dirty="0">
                <a:latin typeface="Tahoma"/>
                <a:cs typeface="Tahoma"/>
              </a:rPr>
              <a:t>in </a:t>
            </a:r>
            <a:r>
              <a:rPr sz="4360" i="1" spc="-139" dirty="0">
                <a:latin typeface="Trebuchet MS"/>
                <a:cs typeface="Trebuchet MS"/>
              </a:rPr>
              <a:t>k</a:t>
            </a:r>
            <a:r>
              <a:rPr sz="4360" spc="-139" dirty="0">
                <a:latin typeface="Tahoma"/>
                <a:cs typeface="Tahoma"/>
              </a:rPr>
              <a:t>-core </a:t>
            </a:r>
            <a:r>
              <a:rPr sz="4360" spc="-238" dirty="0">
                <a:latin typeface="Tahoma"/>
                <a:cs typeface="Tahoma"/>
              </a:rPr>
              <a:t>has </a:t>
            </a:r>
            <a:r>
              <a:rPr sz="4360" spc="-218" dirty="0">
                <a:latin typeface="Tahoma"/>
                <a:cs typeface="Tahoma"/>
              </a:rPr>
              <a:t>a </a:t>
            </a:r>
            <a:r>
              <a:rPr sz="4360" spc="-277" dirty="0">
                <a:latin typeface="Tahoma"/>
                <a:cs typeface="Tahoma"/>
              </a:rPr>
              <a:t>degree </a:t>
            </a:r>
            <a:r>
              <a:rPr sz="4360" i="1" dirty="0">
                <a:latin typeface="Trebuchet MS"/>
                <a:cs typeface="Trebuchet MS"/>
              </a:rPr>
              <a:t>k</a:t>
            </a:r>
            <a:r>
              <a:rPr sz="4756" i="1" baseline="-10416" dirty="0">
                <a:latin typeface="Arial"/>
                <a:cs typeface="Arial"/>
              </a:rPr>
              <a:t>i </a:t>
            </a:r>
            <a:r>
              <a:rPr sz="4360" i="1" spc="951" dirty="0">
                <a:latin typeface="Arial"/>
                <a:cs typeface="Arial"/>
              </a:rPr>
              <a:t>≥</a:t>
            </a:r>
            <a:r>
              <a:rPr sz="4360" i="1" spc="1704" dirty="0">
                <a:latin typeface="Arial"/>
                <a:cs typeface="Arial"/>
              </a:rPr>
              <a:t> </a:t>
            </a:r>
            <a:r>
              <a:rPr sz="4360" i="1" spc="-99" dirty="0">
                <a:latin typeface="Trebuchet MS"/>
                <a:cs typeface="Trebuchet MS"/>
              </a:rPr>
              <a:t>k</a:t>
            </a:r>
            <a:endParaRPr sz="4360">
              <a:latin typeface="Trebuchet MS"/>
              <a:cs typeface="Trebuchet MS"/>
            </a:endParaRPr>
          </a:p>
          <a:p>
            <a:pPr marL="198819">
              <a:spcBef>
                <a:spcPts val="139"/>
              </a:spcBef>
            </a:pPr>
            <a:r>
              <a:rPr sz="4360" spc="-59" dirty="0">
                <a:latin typeface="Tahoma"/>
                <a:cs typeface="Tahoma"/>
              </a:rPr>
              <a:t>(</a:t>
            </a:r>
            <a:r>
              <a:rPr sz="4360" i="1" spc="-59" dirty="0">
                <a:latin typeface="Trebuchet MS"/>
                <a:cs typeface="Trebuchet MS"/>
              </a:rPr>
              <a:t>k </a:t>
            </a:r>
            <a:r>
              <a:rPr sz="4360" spc="178" dirty="0">
                <a:latin typeface="Tahoma"/>
                <a:cs typeface="Tahoma"/>
              </a:rPr>
              <a:t>+ </a:t>
            </a:r>
            <a:r>
              <a:rPr sz="4360" spc="-198" dirty="0">
                <a:latin typeface="Tahoma"/>
                <a:cs typeface="Tahoma"/>
              </a:rPr>
              <a:t>1)-core </a:t>
            </a:r>
            <a:r>
              <a:rPr sz="4360" spc="-139" dirty="0">
                <a:latin typeface="Tahoma"/>
                <a:cs typeface="Tahoma"/>
              </a:rPr>
              <a:t>is </a:t>
            </a:r>
            <a:r>
              <a:rPr sz="4360" spc="-238" dirty="0">
                <a:latin typeface="Tahoma"/>
                <a:cs typeface="Tahoma"/>
              </a:rPr>
              <a:t>always </a:t>
            </a:r>
            <a:r>
              <a:rPr sz="4360" spc="-218" dirty="0">
                <a:latin typeface="Tahoma"/>
                <a:cs typeface="Tahoma"/>
              </a:rPr>
              <a:t>subgraph </a:t>
            </a:r>
            <a:r>
              <a:rPr sz="4360" spc="-139" dirty="0">
                <a:latin typeface="Tahoma"/>
                <a:cs typeface="Tahoma"/>
              </a:rPr>
              <a:t>of</a:t>
            </a:r>
            <a:r>
              <a:rPr sz="4360" spc="614" dirty="0">
                <a:latin typeface="Tahoma"/>
                <a:cs typeface="Tahoma"/>
              </a:rPr>
              <a:t> </a:t>
            </a:r>
            <a:r>
              <a:rPr sz="4360" i="1" spc="-139" dirty="0">
                <a:latin typeface="Trebuchet MS"/>
                <a:cs typeface="Trebuchet MS"/>
              </a:rPr>
              <a:t>k</a:t>
            </a:r>
            <a:r>
              <a:rPr sz="4360" spc="-139" dirty="0">
                <a:latin typeface="Tahoma"/>
                <a:cs typeface="Tahoma"/>
              </a:rPr>
              <a:t>-core</a:t>
            </a:r>
            <a:endParaRPr sz="4360">
              <a:latin typeface="Tahoma"/>
              <a:cs typeface="Tahoma"/>
            </a:endParaRPr>
          </a:p>
          <a:p>
            <a:pPr marL="198819" marR="70467">
              <a:lnSpc>
                <a:spcPct val="102699"/>
              </a:lnSpc>
            </a:pPr>
            <a:r>
              <a:rPr sz="4360" spc="-79" dirty="0">
                <a:latin typeface="Tahoma"/>
                <a:cs typeface="Tahoma"/>
              </a:rPr>
              <a:t>The </a:t>
            </a:r>
            <a:r>
              <a:rPr sz="4360" spc="-238" dirty="0">
                <a:latin typeface="Tahoma"/>
                <a:cs typeface="Tahoma"/>
              </a:rPr>
              <a:t>core </a:t>
            </a:r>
            <a:r>
              <a:rPr sz="4360" spc="-198" dirty="0">
                <a:latin typeface="Tahoma"/>
                <a:cs typeface="Tahoma"/>
              </a:rPr>
              <a:t>number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218" dirty="0">
                <a:latin typeface="Tahoma"/>
                <a:cs typeface="Tahoma"/>
              </a:rPr>
              <a:t>a </a:t>
            </a:r>
            <a:r>
              <a:rPr sz="4360" spc="-198" dirty="0">
                <a:latin typeface="Tahoma"/>
                <a:cs typeface="Tahoma"/>
              </a:rPr>
              <a:t>vertex </a:t>
            </a:r>
            <a:r>
              <a:rPr sz="4360" spc="-139" dirty="0">
                <a:latin typeface="Tahoma"/>
                <a:cs typeface="Tahoma"/>
              </a:rPr>
              <a:t>is </a:t>
            </a:r>
            <a:r>
              <a:rPr sz="4360" spc="-159" dirty="0">
                <a:latin typeface="Tahoma"/>
                <a:cs typeface="Tahoma"/>
              </a:rPr>
              <a:t>the </a:t>
            </a:r>
            <a:r>
              <a:rPr sz="4360" spc="-178" dirty="0">
                <a:latin typeface="Tahoma"/>
                <a:cs typeface="Tahoma"/>
              </a:rPr>
              <a:t>highest </a:t>
            </a:r>
            <a:r>
              <a:rPr sz="4360" spc="-238" dirty="0">
                <a:latin typeface="Tahoma"/>
                <a:cs typeface="Tahoma"/>
              </a:rPr>
              <a:t>order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218" dirty="0">
                <a:latin typeface="Tahoma"/>
                <a:cs typeface="Tahoma"/>
              </a:rPr>
              <a:t>a </a:t>
            </a:r>
            <a:r>
              <a:rPr sz="4360" spc="-238" dirty="0">
                <a:latin typeface="Tahoma"/>
                <a:cs typeface="Tahoma"/>
              </a:rPr>
              <a:t>core </a:t>
            </a:r>
            <a:r>
              <a:rPr sz="4360" spc="-59" dirty="0">
                <a:latin typeface="Tahoma"/>
                <a:cs typeface="Tahoma"/>
              </a:rPr>
              <a:t>that </a:t>
            </a:r>
            <a:r>
              <a:rPr sz="4360" spc="-139" dirty="0">
                <a:latin typeface="Tahoma"/>
                <a:cs typeface="Tahoma"/>
              </a:rPr>
              <a:t>contains  </a:t>
            </a:r>
            <a:r>
              <a:rPr sz="4360" spc="-99" dirty="0">
                <a:latin typeface="Tahoma"/>
                <a:cs typeface="Tahoma"/>
              </a:rPr>
              <a:t>this</a:t>
            </a:r>
            <a:r>
              <a:rPr sz="4360" spc="40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vertex</a:t>
            </a:r>
            <a:endParaRPr sz="436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63922622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19" dirty="0"/>
              <a:t>k-c</a:t>
            </a:r>
            <a:r>
              <a:rPr spc="-396" dirty="0"/>
              <a:t>o</a:t>
            </a:r>
            <a:r>
              <a:rPr spc="-317" dirty="0"/>
              <a:t>res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5260128" y="2614944"/>
            <a:ext cx="5295500" cy="52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/>
          <p:nvPr/>
        </p:nvSpPr>
        <p:spPr>
          <a:xfrm>
            <a:off x="11307665" y="3302015"/>
            <a:ext cx="4634088" cy="463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/>
          <p:nvPr/>
        </p:nvSpPr>
        <p:spPr>
          <a:xfrm>
            <a:off x="16641850" y="3989569"/>
            <a:ext cx="3972208" cy="397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/>
          <p:nvPr/>
        </p:nvSpPr>
        <p:spPr>
          <a:xfrm>
            <a:off x="9428409" y="8268580"/>
            <a:ext cx="2647982" cy="2647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7" name="object 7"/>
          <p:cNvSpPr/>
          <p:nvPr/>
        </p:nvSpPr>
        <p:spPr>
          <a:xfrm>
            <a:off x="13307182" y="8268580"/>
            <a:ext cx="2647982" cy="26479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8" name="object 8"/>
          <p:cNvSpPr txBox="1"/>
          <p:nvPr/>
        </p:nvSpPr>
        <p:spPr>
          <a:xfrm>
            <a:off x="3555149" y="10973250"/>
            <a:ext cx="16210047" cy="1400473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218" dirty="0">
                <a:latin typeface="Tahoma"/>
                <a:cs typeface="Tahoma"/>
              </a:rPr>
              <a:t>k-cores: </a:t>
            </a:r>
            <a:r>
              <a:rPr sz="4360" spc="-238" dirty="0">
                <a:latin typeface="Tahoma"/>
                <a:cs typeface="Tahoma"/>
              </a:rPr>
              <a:t>1:1458, 2:594, 3:142, 4:12,</a:t>
            </a:r>
            <a:r>
              <a:rPr sz="4360" spc="594" dirty="0">
                <a:latin typeface="Tahoma"/>
                <a:cs typeface="Tahoma"/>
              </a:rPr>
              <a:t> </a:t>
            </a:r>
            <a:r>
              <a:rPr sz="4360" spc="-277" dirty="0">
                <a:latin typeface="Tahoma"/>
                <a:cs typeface="Tahoma"/>
              </a:rPr>
              <a:t>5:6</a:t>
            </a:r>
            <a:endParaRPr sz="4360">
              <a:latin typeface="Tahoma"/>
              <a:cs typeface="Tahoma"/>
            </a:endParaRPr>
          </a:p>
          <a:p>
            <a:pPr marL="50334">
              <a:spcBef>
                <a:spcPts val="139"/>
              </a:spcBef>
            </a:pPr>
            <a:r>
              <a:rPr sz="4360" spc="-198" dirty="0">
                <a:latin typeface="Tahoma"/>
                <a:cs typeface="Tahoma"/>
              </a:rPr>
              <a:t>k-shells: </a:t>
            </a:r>
            <a:r>
              <a:rPr sz="4360" spc="-218" dirty="0">
                <a:latin typeface="Tahoma"/>
                <a:cs typeface="Tahoma"/>
              </a:rPr>
              <a:t>1:864-red, 2:452-pale </a:t>
            </a:r>
            <a:r>
              <a:rPr sz="4360" spc="-238" dirty="0">
                <a:latin typeface="Tahoma"/>
                <a:cs typeface="Tahoma"/>
              </a:rPr>
              <a:t>green, 3:130-green, </a:t>
            </a:r>
            <a:r>
              <a:rPr sz="4360" spc="-198" dirty="0">
                <a:latin typeface="Tahoma"/>
                <a:cs typeface="Tahoma"/>
              </a:rPr>
              <a:t>5:6-blue,</a:t>
            </a:r>
            <a:r>
              <a:rPr sz="4360" spc="832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6:6-purple</a:t>
            </a:r>
            <a:endParaRPr sz="436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55149" y="12505687"/>
            <a:ext cx="4693640" cy="1135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4181"/>
              </a:lnSpc>
            </a:pPr>
            <a:r>
              <a:rPr sz="3963" spc="-139" dirty="0">
                <a:latin typeface="Tahoma"/>
                <a:cs typeface="Tahoma"/>
              </a:rPr>
              <a:t>R:graph.c</a:t>
            </a:r>
            <a:r>
              <a:rPr sz="3963" spc="-277" dirty="0">
                <a:latin typeface="Tahoma"/>
                <a:cs typeface="Tahoma"/>
              </a:rPr>
              <a:t>o</a:t>
            </a:r>
            <a:r>
              <a:rPr sz="3963" spc="-178" dirty="0">
                <a:latin typeface="Tahoma"/>
                <a:cs typeface="Tahoma"/>
              </a:rPr>
              <a:t>reness(gcc)</a:t>
            </a:r>
            <a:endParaRPr sz="3963">
              <a:latin typeface="Tahoma"/>
              <a:cs typeface="Tahoma"/>
            </a:endParaRPr>
          </a:p>
          <a:p>
            <a:pPr marL="838056">
              <a:spcBef>
                <a:spcPts val="1764"/>
              </a:spcBef>
            </a:pPr>
            <a:r>
              <a:rPr sz="2378" spc="-159" dirty="0">
                <a:solidFill>
                  <a:srgbClr val="FFFFFF"/>
                </a:solidFill>
                <a:latin typeface="Verdana"/>
                <a:cs typeface="Verdana"/>
              </a:rPr>
              <a:t>Leonid </a:t>
            </a:r>
            <a:r>
              <a:rPr sz="2378" spc="-99" dirty="0">
                <a:solidFill>
                  <a:srgbClr val="FFFFFF"/>
                </a:solidFill>
                <a:latin typeface="Verdana"/>
                <a:cs typeface="Verdana"/>
              </a:rPr>
              <a:t>E. </a:t>
            </a:r>
            <a:r>
              <a:rPr sz="2378" spc="-218" dirty="0">
                <a:solidFill>
                  <a:srgbClr val="FFFFFF"/>
                </a:solidFill>
                <a:latin typeface="Verdana"/>
                <a:cs typeface="Verdana"/>
              </a:rPr>
              <a:t>Zhukov </a:t>
            </a:r>
            <a:r>
              <a:rPr sz="2378" spc="-99" dirty="0">
                <a:solidFill>
                  <a:srgbClr val="FFFFFF"/>
                </a:solidFill>
                <a:latin typeface="Verdana"/>
                <a:cs typeface="Verdana"/>
              </a:rPr>
              <a:t>(HSE)</a:t>
            </a:r>
            <a:endParaRPr sz="2378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77719521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introduction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centralities examples</a:t>
            </a:r>
            <a:endParaRPr lang="ru-RU" dirty="0"/>
          </a:p>
        </p:txBody>
      </p:sp>
      <p:sp>
        <p:nvSpPr>
          <p:cNvPr id="10" name="Объект 6"/>
          <p:cNvSpPr>
            <a:spLocks noGrp="1"/>
          </p:cNvSpPr>
          <p:nvPr>
            <p:ph sz="quarter" idx="12"/>
          </p:nvPr>
        </p:nvSpPr>
        <p:spPr>
          <a:xfrm>
            <a:off x="14508480" y="2485480"/>
            <a:ext cx="9096542" cy="3874680"/>
          </a:xfrm>
        </p:spPr>
        <p:txBody>
          <a:bodyPr>
            <a:noAutofit/>
          </a:bodyPr>
          <a:lstStyle/>
          <a:p>
            <a:pPr marL="0" marR="5080" indent="0">
              <a:lnSpc>
                <a:spcPct val="102600"/>
              </a:lnSpc>
              <a:spcBef>
                <a:spcPts val="55"/>
              </a:spcBef>
              <a:buNone/>
            </a:pPr>
            <a:r>
              <a:rPr lang="en-US" sz="5400" spc="5" dirty="0">
                <a:latin typeface="Calibri"/>
                <a:cs typeface="Calibri"/>
              </a:rPr>
              <a:t>Determine the </a:t>
            </a:r>
            <a:r>
              <a:rPr lang="en-US" sz="5400" spc="10" dirty="0">
                <a:latin typeface="Calibri"/>
                <a:cs typeface="Calibri"/>
              </a:rPr>
              <a:t>most </a:t>
            </a:r>
            <a:r>
              <a:rPr lang="en-US" sz="5400" spc="-10" dirty="0">
                <a:latin typeface="Calibri"/>
                <a:cs typeface="Calibri"/>
              </a:rPr>
              <a:t>”important” </a:t>
            </a:r>
            <a:r>
              <a:rPr lang="en-US" sz="5400" spc="-5" dirty="0">
                <a:latin typeface="Calibri"/>
                <a:cs typeface="Calibri"/>
              </a:rPr>
              <a:t>or </a:t>
            </a:r>
            <a:r>
              <a:rPr lang="en-US" sz="5400" spc="-10" dirty="0">
                <a:latin typeface="Calibri"/>
                <a:cs typeface="Calibri"/>
              </a:rPr>
              <a:t>”prominent” </a:t>
            </a:r>
            <a:r>
              <a:rPr lang="en-US" sz="5400" dirty="0">
                <a:latin typeface="Calibri"/>
                <a:cs typeface="Calibri"/>
              </a:rPr>
              <a:t>actors </a:t>
            </a:r>
            <a:r>
              <a:rPr lang="en-US" sz="5400" spc="15" dirty="0">
                <a:latin typeface="Calibri"/>
                <a:cs typeface="Calibri"/>
              </a:rPr>
              <a:t>in</a:t>
            </a:r>
            <a:r>
              <a:rPr lang="en-US" sz="5400" spc="-145" dirty="0">
                <a:latin typeface="Calibri"/>
                <a:cs typeface="Calibri"/>
              </a:rPr>
              <a:t> </a:t>
            </a:r>
            <a:r>
              <a:rPr lang="en-US" sz="5400" spc="5" dirty="0">
                <a:latin typeface="Calibri"/>
                <a:cs typeface="Calibri"/>
              </a:rPr>
              <a:t>the  </a:t>
            </a:r>
            <a:r>
              <a:rPr lang="en-US" sz="5400" dirty="0">
                <a:latin typeface="Calibri"/>
                <a:cs typeface="Calibri"/>
              </a:rPr>
              <a:t>network </a:t>
            </a:r>
            <a:r>
              <a:rPr lang="en-US" sz="5400" spc="15" dirty="0">
                <a:latin typeface="Calibri"/>
                <a:cs typeface="Calibri"/>
              </a:rPr>
              <a:t>based </a:t>
            </a:r>
            <a:r>
              <a:rPr lang="en-US" sz="5400" spc="20" dirty="0">
                <a:latin typeface="Calibri"/>
                <a:cs typeface="Calibri"/>
              </a:rPr>
              <a:t>on </a:t>
            </a:r>
            <a:r>
              <a:rPr lang="en-US" sz="5400" dirty="0">
                <a:latin typeface="Calibri"/>
                <a:cs typeface="Calibri"/>
              </a:rPr>
              <a:t>actor</a:t>
            </a:r>
            <a:r>
              <a:rPr lang="en-US" sz="5400" spc="-120" dirty="0">
                <a:latin typeface="Calibri"/>
                <a:cs typeface="Calibri"/>
              </a:rPr>
              <a:t> </a:t>
            </a:r>
            <a:r>
              <a:rPr lang="en-US" sz="5400" dirty="0">
                <a:latin typeface="Calibri"/>
                <a:cs typeface="Calibri"/>
              </a:rPr>
              <a:t>location.</a:t>
            </a:r>
          </a:p>
        </p:txBody>
      </p:sp>
      <p:sp>
        <p:nvSpPr>
          <p:cNvPr id="8" name="object 4"/>
          <p:cNvSpPr/>
          <p:nvPr/>
        </p:nvSpPr>
        <p:spPr>
          <a:xfrm>
            <a:off x="2559212" y="3298280"/>
            <a:ext cx="10053600" cy="7410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Прямоугольник 2"/>
          <p:cNvSpPr/>
          <p:nvPr/>
        </p:nvSpPr>
        <p:spPr>
          <a:xfrm>
            <a:off x="3037451" y="10901281"/>
            <a:ext cx="12192000" cy="1773049"/>
          </a:xfrm>
          <a:prstGeom prst="rect">
            <a:avLst/>
          </a:prstGeom>
        </p:spPr>
        <p:txBody>
          <a:bodyPr>
            <a:spAutoFit/>
          </a:bodyPr>
          <a:lstStyle/>
          <a:p>
            <a:pPr marR="5080" algn="l">
              <a:lnSpc>
                <a:spcPct val="102600"/>
              </a:lnSpc>
              <a:spcBef>
                <a:spcPts val="55"/>
              </a:spcBef>
              <a:buSzPct val="75000"/>
            </a:pPr>
            <a:r>
              <a:rPr lang="en-US" sz="5400" spc="5" dirty="0">
                <a:solidFill>
                  <a:srgbClr val="253957"/>
                </a:solidFill>
                <a:latin typeface="Calibri"/>
                <a:cs typeface="Calibri"/>
              </a:rPr>
              <a:t>Marriage alliances among leading Florentine families 15th century</a:t>
            </a:r>
            <a:r>
              <a:rPr lang="en-US" sz="5400" spc="5" dirty="0" smtClean="0">
                <a:solidFill>
                  <a:srgbClr val="253957"/>
                </a:solidFill>
                <a:latin typeface="Calibri"/>
                <a:cs typeface="Calibri"/>
              </a:rPr>
              <a:t>.</a:t>
            </a:r>
            <a:endParaRPr lang="en-US" sz="5400" spc="5" dirty="0">
              <a:solidFill>
                <a:srgbClr val="253957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082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19" dirty="0"/>
              <a:t>k-c</a:t>
            </a:r>
            <a:r>
              <a:rPr spc="-396" dirty="0"/>
              <a:t>o</a:t>
            </a:r>
            <a:r>
              <a:rPr spc="-317" dirty="0"/>
              <a:t>res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202" y="5116512"/>
            <a:ext cx="10201275" cy="55149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730779" y="3307680"/>
            <a:ext cx="933140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Find</a:t>
            </a:r>
            <a:r>
              <a:rPr lang="ru-RU" dirty="0"/>
              <a:t> 3-core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given</a:t>
            </a:r>
            <a:r>
              <a:rPr lang="ru-RU" dirty="0"/>
              <a:t> </a:t>
            </a:r>
            <a:r>
              <a:rPr lang="ru-RU" dirty="0" err="1"/>
              <a:t>network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3343707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dirty="0"/>
              <a:t>D</a:t>
            </a:r>
            <a:r>
              <a:rPr spc="-159" dirty="0"/>
              <a:t>y</a:t>
            </a:r>
            <a:r>
              <a:rPr spc="-277" dirty="0"/>
              <a:t>ads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9389" y="2789010"/>
            <a:ext cx="15601006" cy="2768027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 algn="l">
              <a:spcBef>
                <a:spcPts val="357"/>
              </a:spcBef>
            </a:pPr>
            <a:r>
              <a:rPr sz="4360" spc="-139" dirty="0">
                <a:latin typeface="Tahoma"/>
                <a:cs typeface="Tahoma"/>
              </a:rPr>
              <a:t>Dyad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is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a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19" dirty="0">
                <a:latin typeface="Tahoma"/>
                <a:cs typeface="Tahoma"/>
              </a:rPr>
              <a:t>pair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of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vertices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and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possible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19" dirty="0">
                <a:latin typeface="Tahoma"/>
                <a:cs typeface="Tahoma"/>
              </a:rPr>
              <a:t>relational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ties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277" dirty="0">
                <a:latin typeface="Tahoma"/>
                <a:cs typeface="Tahoma"/>
              </a:rPr>
              <a:t>between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them:</a:t>
            </a:r>
            <a:endParaRPr sz="4360" dirty="0">
              <a:latin typeface="Tahoma"/>
              <a:cs typeface="Tahoma"/>
            </a:endParaRPr>
          </a:p>
          <a:p>
            <a:pPr marL="505856" indent="-458039" algn="l">
              <a:spcBef>
                <a:spcPts val="139"/>
              </a:spcBef>
              <a:buChar char="–"/>
              <a:tabLst>
                <a:tab pos="508372" algn="l"/>
              </a:tabLst>
            </a:pPr>
            <a:r>
              <a:rPr sz="4360" spc="-119" dirty="0">
                <a:latin typeface="Tahoma"/>
                <a:cs typeface="Tahoma"/>
              </a:rPr>
              <a:t>mutual</a:t>
            </a:r>
            <a:endParaRPr sz="4360" dirty="0">
              <a:latin typeface="Tahoma"/>
              <a:cs typeface="Tahoma"/>
            </a:endParaRPr>
          </a:p>
          <a:p>
            <a:pPr marL="505856" indent="-458039" algn="l">
              <a:spcBef>
                <a:spcPts val="139"/>
              </a:spcBef>
              <a:buChar char="–"/>
              <a:tabLst>
                <a:tab pos="508372" algn="l"/>
              </a:tabLst>
            </a:pPr>
            <a:r>
              <a:rPr sz="4360" spc="-159" dirty="0">
                <a:latin typeface="Tahoma"/>
                <a:cs typeface="Tahoma"/>
              </a:rPr>
              <a:t>asymmetric</a:t>
            </a:r>
            <a:endParaRPr sz="4360" dirty="0">
              <a:latin typeface="Tahoma"/>
              <a:cs typeface="Tahoma"/>
            </a:endParaRPr>
          </a:p>
          <a:p>
            <a:pPr marL="505856" indent="-458039" algn="l">
              <a:spcBef>
                <a:spcPts val="139"/>
              </a:spcBef>
              <a:buChar char="–"/>
              <a:tabLst>
                <a:tab pos="508372" algn="l"/>
              </a:tabLst>
            </a:pPr>
            <a:r>
              <a:rPr sz="4360" spc="-99" dirty="0">
                <a:latin typeface="Tahoma"/>
                <a:cs typeface="Tahoma"/>
              </a:rPr>
              <a:t>null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(non-existent)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67456" y="6867602"/>
            <a:ext cx="2853526" cy="3562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</p:spTree>
    <p:extLst>
      <p:ext uri="{BB962C8B-B14F-4D97-AF65-F5344CB8AC3E}">
        <p14:creationId xmlns:p14="http://schemas.microsoft.com/office/powerpoint/2010/main" val="1909389873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59" dirty="0"/>
              <a:t>T</a:t>
            </a:r>
            <a:r>
              <a:rPr spc="-178" dirty="0"/>
              <a:t>riads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238" dirty="0"/>
              <a:t>22.05.2015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6184" y="2374775"/>
            <a:ext cx="15865259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99" dirty="0">
                <a:latin typeface="Tahoma"/>
                <a:cs typeface="Tahoma"/>
              </a:rPr>
              <a:t>Triad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is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a</a:t>
            </a:r>
            <a:r>
              <a:rPr sz="4360" spc="11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subgraph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of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three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vertices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and</a:t>
            </a:r>
            <a:r>
              <a:rPr sz="4360" spc="11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possible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ties</a:t>
            </a:r>
            <a:r>
              <a:rPr sz="4360" spc="119" dirty="0">
                <a:latin typeface="Tahoma"/>
                <a:cs typeface="Tahoma"/>
              </a:rPr>
              <a:t> </a:t>
            </a:r>
            <a:r>
              <a:rPr sz="4360" spc="-277" dirty="0">
                <a:latin typeface="Tahoma"/>
                <a:cs typeface="Tahoma"/>
              </a:rPr>
              <a:t>between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them: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16095" y="3417411"/>
            <a:ext cx="7133949" cy="6314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 txBox="1"/>
          <p:nvPr/>
        </p:nvSpPr>
        <p:spPr>
          <a:xfrm>
            <a:off x="6981677" y="10388948"/>
            <a:ext cx="10897299" cy="2084250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99" dirty="0">
                <a:latin typeface="Tahoma"/>
                <a:cs typeface="Tahoma"/>
              </a:rPr>
              <a:t>Triad </a:t>
            </a:r>
            <a:r>
              <a:rPr sz="4360" spc="-258" dirty="0">
                <a:latin typeface="Tahoma"/>
                <a:cs typeface="Tahoma"/>
              </a:rPr>
              <a:t>census </a:t>
            </a:r>
            <a:r>
              <a:rPr sz="4360" spc="-277" dirty="0">
                <a:latin typeface="Tahoma"/>
                <a:cs typeface="Tahoma"/>
              </a:rPr>
              <a:t>:16 </a:t>
            </a:r>
            <a:r>
              <a:rPr sz="4360" spc="-198" dirty="0">
                <a:latin typeface="Tahoma"/>
                <a:cs typeface="Tahoma"/>
              </a:rPr>
              <a:t>isomorphism</a:t>
            </a:r>
            <a:r>
              <a:rPr sz="4360" spc="951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classes</a:t>
            </a:r>
            <a:endParaRPr sz="4360" dirty="0">
              <a:latin typeface="Tahoma"/>
              <a:cs typeface="Tahoma"/>
            </a:endParaRPr>
          </a:p>
          <a:p>
            <a:pPr marL="50334">
              <a:spcBef>
                <a:spcPts val="139"/>
              </a:spcBef>
            </a:pPr>
            <a:r>
              <a:rPr sz="4360" spc="159" dirty="0">
                <a:latin typeface="Tahoma"/>
                <a:cs typeface="Tahoma"/>
              </a:rPr>
              <a:t>D </a:t>
            </a:r>
            <a:r>
              <a:rPr sz="4360" spc="-159" dirty="0">
                <a:latin typeface="Tahoma"/>
                <a:cs typeface="Tahoma"/>
              </a:rPr>
              <a:t>- </a:t>
            </a:r>
            <a:r>
              <a:rPr sz="4360" spc="-238" dirty="0">
                <a:latin typeface="Tahoma"/>
                <a:cs typeface="Tahoma"/>
              </a:rPr>
              <a:t>down, </a:t>
            </a:r>
            <a:r>
              <a:rPr sz="4360" spc="99" dirty="0">
                <a:latin typeface="Tahoma"/>
                <a:cs typeface="Tahoma"/>
              </a:rPr>
              <a:t>U </a:t>
            </a:r>
            <a:r>
              <a:rPr sz="4360" spc="-159" dirty="0">
                <a:latin typeface="Tahoma"/>
                <a:cs typeface="Tahoma"/>
              </a:rPr>
              <a:t>- </a:t>
            </a:r>
            <a:r>
              <a:rPr sz="4360" spc="-178" dirty="0">
                <a:latin typeface="Tahoma"/>
                <a:cs typeface="Tahoma"/>
              </a:rPr>
              <a:t>up, </a:t>
            </a:r>
            <a:r>
              <a:rPr sz="4360" spc="377" dirty="0">
                <a:latin typeface="Tahoma"/>
                <a:cs typeface="Tahoma"/>
              </a:rPr>
              <a:t>T </a:t>
            </a:r>
            <a:r>
              <a:rPr sz="4360" spc="-159" dirty="0">
                <a:latin typeface="Tahoma"/>
                <a:cs typeface="Tahoma"/>
              </a:rPr>
              <a:t>- </a:t>
            </a:r>
            <a:r>
              <a:rPr sz="4360" spc="-119" dirty="0">
                <a:latin typeface="Tahoma"/>
                <a:cs typeface="Tahoma"/>
              </a:rPr>
              <a:t>transitive, </a:t>
            </a:r>
            <a:r>
              <a:rPr sz="4360" spc="139" dirty="0">
                <a:latin typeface="Tahoma"/>
                <a:cs typeface="Tahoma"/>
              </a:rPr>
              <a:t>C </a:t>
            </a:r>
            <a:r>
              <a:rPr sz="4360" spc="-159" dirty="0">
                <a:latin typeface="Tahoma"/>
                <a:cs typeface="Tahoma"/>
              </a:rPr>
              <a:t>-</a:t>
            </a:r>
            <a:r>
              <a:rPr sz="4360" spc="971" dirty="0">
                <a:latin typeface="Tahoma"/>
                <a:cs typeface="Tahoma"/>
              </a:rPr>
              <a:t> </a:t>
            </a:r>
            <a:r>
              <a:rPr sz="4360" spc="-79" dirty="0">
                <a:latin typeface="Tahoma"/>
                <a:cs typeface="Tahoma"/>
              </a:rPr>
              <a:t>cyclic.</a:t>
            </a:r>
            <a:endParaRPr sz="4360" dirty="0">
              <a:latin typeface="Tahoma"/>
              <a:cs typeface="Tahoma"/>
            </a:endParaRPr>
          </a:p>
          <a:p>
            <a:pPr marL="50334">
              <a:spcBef>
                <a:spcPts val="139"/>
              </a:spcBef>
            </a:pPr>
            <a:r>
              <a:rPr sz="4360" i="1" spc="59" dirty="0">
                <a:latin typeface="Arial"/>
                <a:cs typeface="Arial"/>
              </a:rPr>
              <a:t>|</a:t>
            </a:r>
            <a:r>
              <a:rPr sz="4360" i="1" spc="198" dirty="0">
                <a:latin typeface="Arial"/>
                <a:cs typeface="Arial"/>
              </a:rPr>
              <a:t> </a:t>
            </a:r>
            <a:r>
              <a:rPr sz="4360" spc="-119" dirty="0">
                <a:latin typeface="Tahoma"/>
                <a:cs typeface="Tahoma"/>
              </a:rPr>
              <a:t>mutual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diads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i="1" spc="59" dirty="0">
                <a:latin typeface="Arial"/>
                <a:cs typeface="Arial"/>
              </a:rPr>
              <a:t>|</a:t>
            </a:r>
            <a:r>
              <a:rPr sz="4360" i="1" spc="218" dirty="0">
                <a:latin typeface="Arial"/>
                <a:cs typeface="Arial"/>
              </a:rPr>
              <a:t> </a:t>
            </a:r>
            <a:r>
              <a:rPr sz="4360" spc="-178" dirty="0">
                <a:latin typeface="Tahoma"/>
                <a:cs typeface="Tahoma"/>
              </a:rPr>
              <a:t>assymetric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238" dirty="0">
                <a:latin typeface="Tahoma"/>
                <a:cs typeface="Tahoma"/>
              </a:rPr>
              <a:t>dyads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i="1" spc="59" dirty="0">
                <a:latin typeface="Arial"/>
                <a:cs typeface="Arial"/>
              </a:rPr>
              <a:t>|</a:t>
            </a:r>
            <a:r>
              <a:rPr sz="4360" i="1" spc="218" dirty="0">
                <a:latin typeface="Arial"/>
                <a:cs typeface="Arial"/>
              </a:rPr>
              <a:t> </a:t>
            </a:r>
            <a:r>
              <a:rPr sz="4360" spc="-99" dirty="0">
                <a:latin typeface="Tahoma"/>
                <a:cs typeface="Tahoma"/>
              </a:rPr>
              <a:t>null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238" dirty="0">
                <a:latin typeface="Tahoma"/>
                <a:cs typeface="Tahoma"/>
              </a:rPr>
              <a:t>dyads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i="1" spc="59" dirty="0" smtClean="0">
                <a:latin typeface="Arial"/>
                <a:cs typeface="Arial"/>
              </a:rPr>
              <a:t>|</a:t>
            </a:r>
            <a:endParaRPr sz="436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283839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98" dirty="0"/>
              <a:t>Network</a:t>
            </a:r>
            <a:r>
              <a:rPr spc="-159" dirty="0"/>
              <a:t> </a:t>
            </a:r>
            <a:r>
              <a:rPr spc="-119" dirty="0"/>
              <a:t>motifs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238" dirty="0"/>
              <a:t>22.05.2015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555149" y="2141838"/>
            <a:ext cx="17095924" cy="2376615"/>
          </a:xfrm>
          <a:prstGeom prst="rect">
            <a:avLst/>
          </a:prstGeom>
        </p:spPr>
        <p:txBody>
          <a:bodyPr vert="horz" wrap="square" lIns="0" tIns="171135" rIns="0" bIns="0" rtlCol="0">
            <a:spAutoFit/>
          </a:bodyPr>
          <a:lstStyle/>
          <a:p>
            <a:pPr marL="50334">
              <a:spcBef>
                <a:spcPts val="1348"/>
              </a:spcBef>
            </a:pPr>
            <a:r>
              <a:rPr sz="4756" spc="-119" dirty="0">
                <a:solidFill>
                  <a:srgbClr val="FFFFFF"/>
                </a:solidFill>
                <a:latin typeface="Tahoma"/>
                <a:cs typeface="Tahoma"/>
              </a:rPr>
              <a:t>Definition</a:t>
            </a:r>
            <a:endParaRPr sz="4756" dirty="0">
              <a:latin typeface="Tahoma"/>
              <a:cs typeface="Tahoma"/>
            </a:endParaRPr>
          </a:p>
          <a:p>
            <a:pPr marL="50334" marR="20134">
              <a:lnSpc>
                <a:spcPct val="102600"/>
              </a:lnSpc>
              <a:spcBef>
                <a:spcPts val="713"/>
              </a:spcBef>
            </a:pPr>
            <a:r>
              <a:rPr sz="4360" spc="-178" dirty="0">
                <a:latin typeface="Tahoma"/>
                <a:cs typeface="Tahoma"/>
              </a:rPr>
              <a:t>Network </a:t>
            </a:r>
            <a:r>
              <a:rPr sz="4360" spc="-119" dirty="0">
                <a:latin typeface="Tahoma"/>
                <a:cs typeface="Tahoma"/>
              </a:rPr>
              <a:t>motifs </a:t>
            </a:r>
            <a:r>
              <a:rPr sz="4360" spc="-277" dirty="0">
                <a:latin typeface="Tahoma"/>
                <a:cs typeface="Tahoma"/>
              </a:rPr>
              <a:t>are </a:t>
            </a:r>
            <a:r>
              <a:rPr sz="4360" spc="-178" dirty="0">
                <a:latin typeface="Tahoma"/>
                <a:cs typeface="Tahoma"/>
              </a:rPr>
              <a:t>recurrent </a:t>
            </a:r>
            <a:r>
              <a:rPr sz="4360" spc="-79" dirty="0">
                <a:latin typeface="Tahoma"/>
                <a:cs typeface="Tahoma"/>
              </a:rPr>
              <a:t>statistically </a:t>
            </a:r>
            <a:r>
              <a:rPr sz="4360" spc="-119" dirty="0">
                <a:latin typeface="Tahoma"/>
                <a:cs typeface="Tahoma"/>
              </a:rPr>
              <a:t>significant </a:t>
            </a:r>
            <a:r>
              <a:rPr sz="4360" spc="-218" dirty="0">
                <a:latin typeface="Tahoma"/>
                <a:cs typeface="Tahoma"/>
              </a:rPr>
              <a:t>subgraphs </a:t>
            </a:r>
            <a:r>
              <a:rPr sz="4360" spc="-238" dirty="0">
                <a:latin typeface="Tahoma"/>
                <a:cs typeface="Tahoma"/>
              </a:rPr>
              <a:t>or </a:t>
            </a:r>
            <a:r>
              <a:rPr sz="4360" spc="-159" dirty="0">
                <a:latin typeface="Tahoma"/>
                <a:cs typeface="Tahoma"/>
              </a:rPr>
              <a:t>patterns  </a:t>
            </a:r>
            <a:r>
              <a:rPr sz="4360" spc="-99" dirty="0">
                <a:latin typeface="Tahoma"/>
                <a:cs typeface="Tahoma"/>
              </a:rPr>
              <a:t>in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graphs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connected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subgraphs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59" dirty="0">
                <a:latin typeface="Tahoma"/>
                <a:cs typeface="Tahoma"/>
              </a:rPr>
              <a:t>that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(compare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59" dirty="0">
                <a:latin typeface="Tahoma"/>
                <a:cs typeface="Tahoma"/>
              </a:rPr>
              <a:t>to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random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network)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07474" y="5548287"/>
            <a:ext cx="8560793" cy="4741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6" name="object 16"/>
          <p:cNvSpPr txBox="1"/>
          <p:nvPr/>
        </p:nvSpPr>
        <p:spPr>
          <a:xfrm>
            <a:off x="3555147" y="11039788"/>
            <a:ext cx="16645436" cy="1410128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50334" marR="20134">
              <a:lnSpc>
                <a:spcPct val="102600"/>
              </a:lnSpc>
              <a:spcBef>
                <a:spcPts val="218"/>
              </a:spcBef>
            </a:pPr>
            <a:r>
              <a:rPr sz="4360" spc="-20" dirty="0">
                <a:latin typeface="Tahoma"/>
                <a:cs typeface="Tahoma"/>
              </a:rPr>
              <a:t>Motifs </a:t>
            </a:r>
            <a:r>
              <a:rPr sz="4360" spc="-277" dirty="0">
                <a:latin typeface="Tahoma"/>
                <a:cs typeface="Tahoma"/>
              </a:rPr>
              <a:t>are </a:t>
            </a:r>
            <a:r>
              <a:rPr sz="4360" spc="-119" dirty="0">
                <a:latin typeface="Tahoma"/>
                <a:cs typeface="Tahoma"/>
              </a:rPr>
              <a:t>not </a:t>
            </a:r>
            <a:r>
              <a:rPr sz="4360" spc="-178" dirty="0">
                <a:latin typeface="Tahoma"/>
                <a:cs typeface="Tahoma"/>
              </a:rPr>
              <a:t>induced </a:t>
            </a:r>
            <a:r>
              <a:rPr sz="4360" spc="-218" dirty="0">
                <a:latin typeface="Tahoma"/>
                <a:cs typeface="Tahoma"/>
              </a:rPr>
              <a:t>subgraphs, </a:t>
            </a:r>
            <a:r>
              <a:rPr sz="4360" spc="-159" dirty="0">
                <a:latin typeface="Tahoma"/>
                <a:cs typeface="Tahoma"/>
              </a:rPr>
              <a:t>i.e. </a:t>
            </a:r>
            <a:r>
              <a:rPr sz="4360" spc="-178" dirty="0">
                <a:latin typeface="Tahoma"/>
                <a:cs typeface="Tahoma"/>
              </a:rPr>
              <a:t>they </a:t>
            </a:r>
            <a:r>
              <a:rPr sz="4360" spc="-198" dirty="0">
                <a:latin typeface="Tahoma"/>
                <a:cs typeface="Tahoma"/>
              </a:rPr>
              <a:t>do </a:t>
            </a:r>
            <a:r>
              <a:rPr sz="4360" spc="-119" dirty="0">
                <a:latin typeface="Tahoma"/>
                <a:cs typeface="Tahoma"/>
              </a:rPr>
              <a:t>not contain </a:t>
            </a:r>
            <a:r>
              <a:rPr sz="4360" spc="-59" dirty="0">
                <a:latin typeface="Tahoma"/>
                <a:cs typeface="Tahoma"/>
              </a:rPr>
              <a:t>all </a:t>
            </a:r>
            <a:r>
              <a:rPr sz="4360" spc="-159" dirty="0">
                <a:latin typeface="Tahoma"/>
                <a:cs typeface="Tahoma"/>
              </a:rPr>
              <a:t>the </a:t>
            </a:r>
            <a:r>
              <a:rPr sz="4360" spc="-198" dirty="0">
                <a:latin typeface="Tahoma"/>
                <a:cs typeface="Tahoma"/>
              </a:rPr>
              <a:t>graph  </a:t>
            </a:r>
            <a:r>
              <a:rPr sz="4360" spc="-297" dirty="0">
                <a:latin typeface="Tahoma"/>
                <a:cs typeface="Tahoma"/>
              </a:rPr>
              <a:t>edges </a:t>
            </a:r>
            <a:r>
              <a:rPr sz="4360" spc="-277" dirty="0">
                <a:latin typeface="Tahoma"/>
                <a:cs typeface="Tahoma"/>
              </a:rPr>
              <a:t>between </a:t>
            </a:r>
            <a:r>
              <a:rPr sz="4360" spc="-198" dirty="0">
                <a:latin typeface="Tahoma"/>
                <a:cs typeface="Tahoma"/>
              </a:rPr>
              <a:t>selected</a:t>
            </a:r>
            <a:r>
              <a:rPr sz="4360" spc="-277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vertices.</a:t>
            </a:r>
            <a:endParaRPr sz="436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08436203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98" dirty="0"/>
              <a:t>Network</a:t>
            </a:r>
            <a:r>
              <a:rPr spc="-159" dirty="0"/>
              <a:t> </a:t>
            </a:r>
            <a:r>
              <a:rPr spc="-119" dirty="0"/>
              <a:t>motifs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238" dirty="0"/>
              <a:t>22.05.2015</a:t>
            </a:r>
          </a:p>
        </p:txBody>
      </p:sp>
      <p:sp>
        <p:nvSpPr>
          <p:cNvPr id="3" name="object 3"/>
          <p:cNvSpPr/>
          <p:nvPr/>
        </p:nvSpPr>
        <p:spPr>
          <a:xfrm>
            <a:off x="4170432" y="4697669"/>
            <a:ext cx="258665" cy="258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/>
          <p:nvPr/>
        </p:nvSpPr>
        <p:spPr>
          <a:xfrm>
            <a:off x="4170432" y="5530089"/>
            <a:ext cx="258665" cy="258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 txBox="1"/>
          <p:nvPr/>
        </p:nvSpPr>
        <p:spPr>
          <a:xfrm>
            <a:off x="3404147" y="2852522"/>
            <a:ext cx="17211692" cy="5357106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201336" marR="70467">
              <a:lnSpc>
                <a:spcPct val="102600"/>
              </a:lnSpc>
              <a:spcBef>
                <a:spcPts val="218"/>
              </a:spcBef>
            </a:pPr>
            <a:r>
              <a:rPr sz="4360" spc="-20" dirty="0">
                <a:latin typeface="Tahoma"/>
                <a:cs typeface="Tahoma"/>
              </a:rPr>
              <a:t>Motifs </a:t>
            </a:r>
            <a:r>
              <a:rPr sz="4360" spc="-218" dirty="0">
                <a:latin typeface="Tahoma"/>
                <a:cs typeface="Tahoma"/>
              </a:rPr>
              <a:t>appear </a:t>
            </a:r>
            <a:r>
              <a:rPr sz="4360" spc="-99" dirty="0">
                <a:latin typeface="Tahoma"/>
                <a:cs typeface="Tahoma"/>
              </a:rPr>
              <a:t>in </a:t>
            </a:r>
            <a:r>
              <a:rPr sz="4360" spc="-218" dirty="0">
                <a:latin typeface="Tahoma"/>
                <a:cs typeface="Tahoma"/>
              </a:rPr>
              <a:t>a network </a:t>
            </a:r>
            <a:r>
              <a:rPr sz="4360" spc="-277" dirty="0">
                <a:latin typeface="Tahoma"/>
                <a:cs typeface="Tahoma"/>
              </a:rPr>
              <a:t>more </a:t>
            </a:r>
            <a:r>
              <a:rPr sz="4360" spc="-159" dirty="0">
                <a:latin typeface="Tahoma"/>
                <a:cs typeface="Tahoma"/>
              </a:rPr>
              <a:t>frequently </a:t>
            </a:r>
            <a:r>
              <a:rPr sz="4360" spc="-139" dirty="0">
                <a:latin typeface="Tahoma"/>
                <a:cs typeface="Tahoma"/>
              </a:rPr>
              <a:t>than </a:t>
            </a:r>
            <a:r>
              <a:rPr sz="4360" spc="-99" dirty="0">
                <a:latin typeface="Tahoma"/>
                <a:cs typeface="Tahoma"/>
              </a:rPr>
              <a:t>in </a:t>
            </a:r>
            <a:r>
              <a:rPr sz="4360" spc="-218" dirty="0">
                <a:latin typeface="Tahoma"/>
                <a:cs typeface="Tahoma"/>
              </a:rPr>
              <a:t>a </a:t>
            </a:r>
            <a:r>
              <a:rPr sz="4360" spc="-198" dirty="0">
                <a:latin typeface="Tahoma"/>
                <a:cs typeface="Tahoma"/>
              </a:rPr>
              <a:t>comparable random  </a:t>
            </a:r>
            <a:r>
              <a:rPr sz="4360" spc="-218" dirty="0">
                <a:latin typeface="Tahoma"/>
                <a:cs typeface="Tahoma"/>
              </a:rPr>
              <a:t>network</a:t>
            </a:r>
            <a:endParaRPr sz="4360" dirty="0">
              <a:latin typeface="Tahoma"/>
              <a:cs typeface="Tahoma"/>
            </a:endParaRPr>
          </a:p>
          <a:p>
            <a:pPr marL="1298615" marR="4072013" algn="l">
              <a:lnSpc>
                <a:spcPct val="125299"/>
              </a:lnSpc>
            </a:pPr>
            <a:r>
              <a:rPr sz="4360" spc="-119" dirty="0">
                <a:latin typeface="Tahoma"/>
                <a:cs typeface="Tahoma"/>
              </a:rPr>
              <a:t>calculate </a:t>
            </a:r>
            <a:r>
              <a:rPr sz="4360" spc="-159" dirty="0">
                <a:latin typeface="Tahoma"/>
                <a:cs typeface="Tahoma"/>
              </a:rPr>
              <a:t>the </a:t>
            </a:r>
            <a:r>
              <a:rPr sz="4360" spc="-198" dirty="0">
                <a:latin typeface="Tahoma"/>
                <a:cs typeface="Tahoma"/>
              </a:rPr>
              <a:t>number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198" dirty="0">
                <a:latin typeface="Tahoma"/>
                <a:cs typeface="Tahoma"/>
              </a:rPr>
              <a:t>occurrences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218" dirty="0">
                <a:latin typeface="Tahoma"/>
                <a:cs typeface="Tahoma"/>
              </a:rPr>
              <a:t>a </a:t>
            </a:r>
            <a:r>
              <a:rPr sz="4360" spc="-238" dirty="0">
                <a:latin typeface="Tahoma"/>
                <a:cs typeface="Tahoma"/>
              </a:rPr>
              <a:t>sub </a:t>
            </a:r>
            <a:r>
              <a:rPr sz="4360" spc="-198" dirty="0">
                <a:latin typeface="Tahoma"/>
                <a:cs typeface="Tahoma"/>
              </a:rPr>
              <a:t>graph  </a:t>
            </a:r>
            <a:r>
              <a:rPr sz="4360" spc="-178" dirty="0">
                <a:latin typeface="Tahoma"/>
                <a:cs typeface="Tahoma"/>
              </a:rPr>
              <a:t>evaluate </a:t>
            </a:r>
            <a:r>
              <a:rPr sz="4360" spc="-159" dirty="0">
                <a:latin typeface="Tahoma"/>
                <a:cs typeface="Tahoma"/>
              </a:rPr>
              <a:t>the</a:t>
            </a:r>
            <a:r>
              <a:rPr sz="4360" spc="317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significance</a:t>
            </a:r>
            <a:endParaRPr sz="436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360" dirty="0">
              <a:latin typeface="Tahoma"/>
              <a:cs typeface="Tahoma"/>
            </a:endParaRPr>
          </a:p>
          <a:p>
            <a:pPr>
              <a:spcBef>
                <a:spcPts val="119"/>
              </a:spcBef>
            </a:pPr>
            <a:endParaRPr sz="5945" dirty="0">
              <a:latin typeface="Tahoma"/>
              <a:cs typeface="Tahoma"/>
            </a:endParaRPr>
          </a:p>
          <a:p>
            <a:pPr marL="201336"/>
            <a:r>
              <a:rPr sz="4360" spc="-139" dirty="0">
                <a:latin typeface="Tahoma"/>
                <a:cs typeface="Tahoma"/>
              </a:rPr>
              <a:t>For </a:t>
            </a:r>
            <a:r>
              <a:rPr sz="4360" i="1" spc="218" dirty="0">
                <a:latin typeface="Trebuchet MS"/>
                <a:cs typeface="Trebuchet MS"/>
              </a:rPr>
              <a:t>G</a:t>
            </a:r>
            <a:r>
              <a:rPr sz="4756" i="1" spc="325" baseline="27777" dirty="0">
                <a:latin typeface="Gill Sans MT"/>
                <a:cs typeface="Gill Sans MT"/>
              </a:rPr>
              <a:t>t </a:t>
            </a:r>
            <a:r>
              <a:rPr sz="4360" spc="-218" dirty="0">
                <a:latin typeface="Tahoma"/>
                <a:cs typeface="Tahoma"/>
              </a:rPr>
              <a:t>subgraph </a:t>
            </a:r>
            <a:r>
              <a:rPr sz="4360" spc="-79" dirty="0">
                <a:latin typeface="Tahoma"/>
                <a:cs typeface="Tahoma"/>
              </a:rPr>
              <a:t>(motif </a:t>
            </a:r>
            <a:r>
              <a:rPr sz="4360" spc="-139" dirty="0">
                <a:latin typeface="Tahoma"/>
                <a:cs typeface="Tahoma"/>
              </a:rPr>
              <a:t>candidate) of </a:t>
            </a:r>
            <a:r>
              <a:rPr sz="4360" i="1" spc="-79" dirty="0">
                <a:latin typeface="Trebuchet MS"/>
                <a:cs typeface="Trebuchet MS"/>
              </a:rPr>
              <a:t>G</a:t>
            </a:r>
            <a:r>
              <a:rPr sz="4360" i="1" spc="-317" dirty="0">
                <a:latin typeface="Trebuchet MS"/>
                <a:cs typeface="Trebuchet MS"/>
              </a:rPr>
              <a:t> </a:t>
            </a:r>
            <a:r>
              <a:rPr sz="4360" spc="-139" dirty="0">
                <a:latin typeface="Tahoma"/>
                <a:cs typeface="Tahoma"/>
              </a:rPr>
              <a:t>,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70625" y="8991198"/>
            <a:ext cx="437901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i="1" spc="238" dirty="0">
                <a:latin typeface="Trebuchet MS"/>
                <a:cs typeface="Trebuchet MS"/>
              </a:rPr>
              <a:t>Z</a:t>
            </a:r>
            <a:endParaRPr sz="436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06200" y="9221478"/>
            <a:ext cx="991579" cy="53623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3171" i="1" spc="-159" dirty="0">
                <a:latin typeface="Arial"/>
                <a:cs typeface="Arial"/>
              </a:rPr>
              <a:t>sc</a:t>
            </a:r>
            <a:r>
              <a:rPr sz="3171" i="1" spc="-277" dirty="0">
                <a:latin typeface="Arial"/>
                <a:cs typeface="Arial"/>
              </a:rPr>
              <a:t>o</a:t>
            </a:r>
            <a:r>
              <a:rPr sz="3171" i="1" spc="-99" dirty="0">
                <a:latin typeface="Arial"/>
                <a:cs typeface="Arial"/>
              </a:rPr>
              <a:t>re</a:t>
            </a:r>
            <a:endParaRPr sz="317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47631" y="8619734"/>
            <a:ext cx="6097957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151002">
              <a:spcBef>
                <a:spcPts val="357"/>
              </a:spcBef>
            </a:pPr>
            <a:r>
              <a:rPr sz="6539" spc="238" baseline="-37878" dirty="0">
                <a:latin typeface="Tahoma"/>
                <a:cs typeface="Tahoma"/>
              </a:rPr>
              <a:t>(</a:t>
            </a:r>
            <a:r>
              <a:rPr sz="6539" i="1" spc="238" baseline="-37878" dirty="0">
                <a:latin typeface="Trebuchet MS"/>
                <a:cs typeface="Trebuchet MS"/>
              </a:rPr>
              <a:t>G</a:t>
            </a:r>
            <a:r>
              <a:rPr sz="4756" i="1" spc="238" baseline="-20833" dirty="0">
                <a:latin typeface="Gill Sans MT"/>
                <a:cs typeface="Gill Sans MT"/>
              </a:rPr>
              <a:t>t</a:t>
            </a:r>
            <a:r>
              <a:rPr sz="6539" spc="238" baseline="-37878" dirty="0">
                <a:latin typeface="Tahoma"/>
                <a:cs typeface="Tahoma"/>
              </a:rPr>
              <a:t>)</a:t>
            </a:r>
            <a:r>
              <a:rPr sz="6539" spc="-297" baseline="-37878" dirty="0">
                <a:latin typeface="Tahoma"/>
                <a:cs typeface="Tahoma"/>
              </a:rPr>
              <a:t> </a:t>
            </a:r>
            <a:r>
              <a:rPr sz="6539" spc="266" baseline="-37878" dirty="0">
                <a:latin typeface="Tahoma"/>
                <a:cs typeface="Tahoma"/>
              </a:rPr>
              <a:t>=</a:t>
            </a:r>
            <a:r>
              <a:rPr sz="6539" spc="353" baseline="-37878" dirty="0">
                <a:latin typeface="Tahoma"/>
                <a:cs typeface="Tahoma"/>
              </a:rPr>
              <a:t> </a:t>
            </a:r>
            <a:r>
              <a:rPr sz="4360" i="1" spc="-40" dirty="0">
                <a:latin typeface="Trebuchet MS"/>
                <a:cs typeface="Trebuchet MS"/>
              </a:rPr>
              <a:t>F</a:t>
            </a:r>
            <a:r>
              <a:rPr sz="4756" i="1" spc="-59" baseline="-13888" dirty="0">
                <a:latin typeface="Arial"/>
                <a:cs typeface="Arial"/>
              </a:rPr>
              <a:t>G</a:t>
            </a:r>
            <a:r>
              <a:rPr sz="4756" i="1" spc="-503" baseline="-13888" dirty="0">
                <a:latin typeface="Arial"/>
                <a:cs typeface="Arial"/>
              </a:rPr>
              <a:t> </a:t>
            </a:r>
            <a:r>
              <a:rPr sz="4360" spc="159" dirty="0">
                <a:latin typeface="Tahoma"/>
                <a:cs typeface="Tahoma"/>
              </a:rPr>
              <a:t>(</a:t>
            </a:r>
            <a:r>
              <a:rPr sz="4360" i="1" spc="159" dirty="0">
                <a:latin typeface="Trebuchet MS"/>
                <a:cs typeface="Trebuchet MS"/>
              </a:rPr>
              <a:t>G</a:t>
            </a:r>
            <a:r>
              <a:rPr sz="4756" i="1" spc="238" baseline="27777" dirty="0">
                <a:latin typeface="Gill Sans MT"/>
                <a:cs typeface="Gill Sans MT"/>
              </a:rPr>
              <a:t>t</a:t>
            </a:r>
            <a:r>
              <a:rPr sz="4360" spc="159" dirty="0">
                <a:latin typeface="Tahoma"/>
                <a:cs typeface="Tahoma"/>
              </a:rPr>
              <a:t>)</a:t>
            </a:r>
            <a:r>
              <a:rPr sz="4360" spc="-436" dirty="0">
                <a:latin typeface="Tahoma"/>
                <a:cs typeface="Tahoma"/>
              </a:rPr>
              <a:t> </a:t>
            </a:r>
            <a:r>
              <a:rPr sz="4360" i="1" spc="809" dirty="0">
                <a:latin typeface="Arial"/>
                <a:cs typeface="Arial"/>
              </a:rPr>
              <a:t>−</a:t>
            </a:r>
            <a:r>
              <a:rPr sz="4360" i="1" spc="-277" dirty="0">
                <a:latin typeface="Arial"/>
                <a:cs typeface="Arial"/>
              </a:rPr>
              <a:t> </a:t>
            </a:r>
            <a:r>
              <a:rPr sz="4360" i="1" spc="-159" dirty="0">
                <a:latin typeface="Verdana"/>
                <a:cs typeface="Verdana"/>
              </a:rPr>
              <a:t>µ</a:t>
            </a:r>
            <a:r>
              <a:rPr sz="4756" i="1" spc="-238" baseline="-13888" dirty="0">
                <a:latin typeface="Arial"/>
                <a:cs typeface="Arial"/>
              </a:rPr>
              <a:t>R</a:t>
            </a:r>
            <a:r>
              <a:rPr sz="4756" i="1" spc="-682" baseline="-13888" dirty="0">
                <a:latin typeface="Arial"/>
                <a:cs typeface="Arial"/>
              </a:rPr>
              <a:t> </a:t>
            </a:r>
            <a:r>
              <a:rPr sz="4360" spc="159" dirty="0">
                <a:latin typeface="Tahoma"/>
                <a:cs typeface="Tahoma"/>
              </a:rPr>
              <a:t>(</a:t>
            </a:r>
            <a:r>
              <a:rPr sz="4360" i="1" spc="159" dirty="0">
                <a:latin typeface="Trebuchet MS"/>
                <a:cs typeface="Trebuchet MS"/>
              </a:rPr>
              <a:t>G</a:t>
            </a:r>
            <a:r>
              <a:rPr sz="4756" i="1" spc="238" baseline="27777" dirty="0">
                <a:latin typeface="Gill Sans MT"/>
                <a:cs typeface="Gill Sans MT"/>
              </a:rPr>
              <a:t>t</a:t>
            </a:r>
            <a:r>
              <a:rPr sz="4360" spc="159" dirty="0">
                <a:latin typeface="Tahoma"/>
                <a:cs typeface="Tahoma"/>
              </a:rPr>
              <a:t>)</a:t>
            </a:r>
            <a:endParaRPr sz="436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690573" y="9453369"/>
            <a:ext cx="4004065" cy="0"/>
          </a:xfrm>
          <a:custGeom>
            <a:avLst/>
            <a:gdLst/>
            <a:ahLst/>
            <a:cxnLst/>
            <a:rect l="l" t="t" r="r" b="b"/>
            <a:pathLst>
              <a:path w="1010285">
                <a:moveTo>
                  <a:pt x="0" y="0"/>
                </a:moveTo>
                <a:lnTo>
                  <a:pt x="1010259" y="0"/>
                </a:lnTo>
              </a:path>
            </a:pathLst>
          </a:custGeom>
          <a:ln w="5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0" name="object 10"/>
          <p:cNvSpPr txBox="1"/>
          <p:nvPr/>
        </p:nvSpPr>
        <p:spPr>
          <a:xfrm>
            <a:off x="12718142" y="9367846"/>
            <a:ext cx="1950440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151002">
              <a:spcBef>
                <a:spcPts val="357"/>
              </a:spcBef>
            </a:pPr>
            <a:r>
              <a:rPr sz="4360" i="1" spc="-218" dirty="0">
                <a:latin typeface="Verdana"/>
                <a:cs typeface="Verdana"/>
              </a:rPr>
              <a:t>σ</a:t>
            </a:r>
            <a:r>
              <a:rPr sz="4756" i="1" spc="-325" baseline="-13888" dirty="0">
                <a:latin typeface="Arial"/>
                <a:cs typeface="Arial"/>
              </a:rPr>
              <a:t>R</a:t>
            </a:r>
            <a:r>
              <a:rPr sz="4756" i="1" spc="-801" baseline="-13888" dirty="0">
                <a:latin typeface="Arial"/>
                <a:cs typeface="Arial"/>
              </a:rPr>
              <a:t> </a:t>
            </a:r>
            <a:r>
              <a:rPr sz="4360" spc="159" dirty="0">
                <a:latin typeface="Tahoma"/>
                <a:cs typeface="Tahoma"/>
              </a:rPr>
              <a:t>(</a:t>
            </a:r>
            <a:r>
              <a:rPr sz="4360" i="1" spc="159" dirty="0">
                <a:latin typeface="Trebuchet MS"/>
                <a:cs typeface="Trebuchet MS"/>
              </a:rPr>
              <a:t>G</a:t>
            </a:r>
            <a:r>
              <a:rPr sz="4756" i="1" spc="238" baseline="20833" dirty="0">
                <a:latin typeface="Gill Sans MT"/>
                <a:cs typeface="Gill Sans MT"/>
              </a:rPr>
              <a:t>t</a:t>
            </a:r>
            <a:r>
              <a:rPr sz="4360" spc="159" dirty="0">
                <a:latin typeface="Tahoma"/>
                <a:cs typeface="Tahoma"/>
              </a:rPr>
              <a:t>)</a:t>
            </a:r>
            <a:endParaRPr sz="436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55149" y="10488181"/>
            <a:ext cx="14241990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i="1" spc="238" dirty="0">
                <a:latin typeface="Trebuchet MS"/>
                <a:cs typeface="Trebuchet MS"/>
              </a:rPr>
              <a:t>R</a:t>
            </a:r>
            <a:r>
              <a:rPr sz="4360" i="1" spc="476" dirty="0">
                <a:latin typeface="Trebuchet MS"/>
                <a:cs typeface="Trebuchet MS"/>
              </a:rPr>
              <a:t> </a:t>
            </a:r>
            <a:r>
              <a:rPr sz="4360" spc="-159" dirty="0">
                <a:latin typeface="Tahoma"/>
                <a:cs typeface="Tahoma"/>
              </a:rPr>
              <a:t>-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random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graph,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i="1" spc="-198" dirty="0">
                <a:latin typeface="Verdana"/>
                <a:cs typeface="Verdana"/>
              </a:rPr>
              <a:t>µ</a:t>
            </a:r>
            <a:r>
              <a:rPr sz="4360" i="1" spc="-79" dirty="0">
                <a:latin typeface="Verdana"/>
                <a:cs typeface="Verdana"/>
              </a:rPr>
              <a:t> </a:t>
            </a:r>
            <a:r>
              <a:rPr sz="4360" spc="-159" dirty="0">
                <a:latin typeface="Tahoma"/>
                <a:cs typeface="Tahoma"/>
              </a:rPr>
              <a:t>-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258" dirty="0">
                <a:latin typeface="Tahoma"/>
                <a:cs typeface="Tahoma"/>
              </a:rPr>
              <a:t>mean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238" dirty="0">
                <a:latin typeface="Tahoma"/>
                <a:cs typeface="Tahoma"/>
              </a:rPr>
              <a:t>frequency,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i="1" spc="-178" dirty="0">
                <a:latin typeface="Verdana"/>
                <a:cs typeface="Verdana"/>
              </a:rPr>
              <a:t>σ</a:t>
            </a:r>
            <a:r>
              <a:rPr sz="4360" spc="-178" dirty="0">
                <a:latin typeface="Tahoma"/>
                <a:cs typeface="Tahoma"/>
              </a:rPr>
              <a:t>-standard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deviatiom</a:t>
            </a:r>
            <a:endParaRPr sz="436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24782286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237317"/>
            <a:ext cx="4582906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5549" spc="-1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19" dirty="0">
                <a:solidFill>
                  <a:srgbClr val="FFFFFF"/>
                </a:solidFill>
                <a:latin typeface="Tahoma"/>
                <a:cs typeface="Tahoma"/>
              </a:rPr>
              <a:t>motifs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55149" y="2379733"/>
            <a:ext cx="9641467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139" dirty="0">
                <a:latin typeface="Tahoma"/>
                <a:cs typeface="Tahoma"/>
              </a:rPr>
              <a:t>Undirected </a:t>
            </a:r>
            <a:r>
              <a:rPr sz="4360" spc="-238" dirty="0">
                <a:latin typeface="Tahoma"/>
                <a:cs typeface="Tahoma"/>
              </a:rPr>
              <a:t>graphs: </a:t>
            </a:r>
            <a:r>
              <a:rPr sz="4360" spc="-119" dirty="0">
                <a:latin typeface="Tahoma"/>
                <a:cs typeface="Tahoma"/>
              </a:rPr>
              <a:t>motifs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178" dirty="0">
                <a:latin typeface="Tahoma"/>
                <a:cs typeface="Tahoma"/>
              </a:rPr>
              <a:t>size </a:t>
            </a:r>
            <a:r>
              <a:rPr sz="4360" spc="-218" dirty="0">
                <a:latin typeface="Tahoma"/>
                <a:cs typeface="Tahoma"/>
              </a:rPr>
              <a:t>3 </a:t>
            </a:r>
            <a:r>
              <a:rPr sz="4360" spc="-198" dirty="0">
                <a:latin typeface="Tahoma"/>
                <a:cs typeface="Tahoma"/>
              </a:rPr>
              <a:t>and</a:t>
            </a:r>
            <a:r>
              <a:rPr sz="4360" spc="80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4</a:t>
            </a:r>
            <a:endParaRPr sz="436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8530" y="4159008"/>
            <a:ext cx="11898770" cy="6598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98" dirty="0"/>
              <a:t>Network</a:t>
            </a:r>
            <a:r>
              <a:rPr lang="en-US" spc="-159" dirty="0"/>
              <a:t> </a:t>
            </a:r>
            <a:r>
              <a:rPr lang="en-US" spc="-119" dirty="0"/>
              <a:t>motifs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14787563" y="52374800"/>
            <a:ext cx="9596437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238" dirty="0"/>
              <a:t>22.05.2015</a:t>
            </a:r>
          </a:p>
        </p:txBody>
      </p:sp>
    </p:spTree>
    <p:extLst>
      <p:ext uri="{BB962C8B-B14F-4D97-AF65-F5344CB8AC3E}">
        <p14:creationId xmlns:p14="http://schemas.microsoft.com/office/powerpoint/2010/main" val="445737830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237317"/>
            <a:ext cx="4582906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5549" spc="-1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19" dirty="0">
                <a:solidFill>
                  <a:srgbClr val="FFFFFF"/>
                </a:solidFill>
                <a:latin typeface="Tahoma"/>
                <a:cs typeface="Tahoma"/>
              </a:rPr>
              <a:t>motifs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4094" y="2774337"/>
            <a:ext cx="8020714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178" dirty="0">
                <a:latin typeface="Tahoma"/>
                <a:cs typeface="Tahoma"/>
              </a:rPr>
              <a:t>Connected </a:t>
            </a:r>
            <a:r>
              <a:rPr sz="4360" spc="-119" dirty="0">
                <a:latin typeface="Tahoma"/>
                <a:cs typeface="Tahoma"/>
              </a:rPr>
              <a:t>triads </a:t>
            </a:r>
            <a:r>
              <a:rPr sz="4360" spc="-159" dirty="0">
                <a:latin typeface="Tahoma"/>
                <a:cs typeface="Tahoma"/>
              </a:rPr>
              <a:t>- </a:t>
            </a:r>
            <a:r>
              <a:rPr sz="4360" spc="-119" dirty="0">
                <a:latin typeface="Tahoma"/>
                <a:cs typeface="Tahoma"/>
              </a:rPr>
              <a:t>motifs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178" dirty="0">
                <a:latin typeface="Tahoma"/>
                <a:cs typeface="Tahoma"/>
              </a:rPr>
              <a:t>size</a:t>
            </a:r>
            <a:r>
              <a:rPr sz="4360" spc="971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3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06363" y="4040856"/>
            <a:ext cx="9379774" cy="3004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 txBox="1"/>
          <p:nvPr/>
        </p:nvSpPr>
        <p:spPr>
          <a:xfrm>
            <a:off x="3502189" y="8017822"/>
            <a:ext cx="5944439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99" dirty="0">
                <a:latin typeface="Tahoma"/>
                <a:cs typeface="Tahoma"/>
              </a:rPr>
              <a:t>More </a:t>
            </a:r>
            <a:r>
              <a:rPr sz="4360" spc="-139" dirty="0">
                <a:latin typeface="Tahoma"/>
                <a:cs typeface="Tahoma"/>
              </a:rPr>
              <a:t>complicated</a:t>
            </a:r>
            <a:r>
              <a:rPr sz="4360" spc="11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motifs:</a:t>
            </a:r>
            <a:endParaRPr sz="436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74885" y="8945807"/>
            <a:ext cx="9356680" cy="2056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7" name="object 7"/>
          <p:cNvSpPr txBox="1"/>
          <p:nvPr/>
        </p:nvSpPr>
        <p:spPr>
          <a:xfrm>
            <a:off x="3555147" y="12141374"/>
            <a:ext cx="4122350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139" dirty="0">
                <a:latin typeface="Verdana"/>
                <a:cs typeface="Verdana"/>
              </a:rPr>
              <a:t>Ribeiro, </a:t>
            </a:r>
            <a:r>
              <a:rPr sz="2378" spc="-258" dirty="0">
                <a:latin typeface="Verdana"/>
                <a:cs typeface="Verdana"/>
              </a:rPr>
              <a:t>2011, </a:t>
            </a:r>
            <a:r>
              <a:rPr sz="2378" spc="-198" dirty="0">
                <a:latin typeface="Verdana"/>
                <a:cs typeface="Verdana"/>
              </a:rPr>
              <a:t>Shen-Orr,</a:t>
            </a:r>
            <a:r>
              <a:rPr sz="2378" spc="-317" dirty="0">
                <a:latin typeface="Verdana"/>
                <a:cs typeface="Verdana"/>
              </a:rPr>
              <a:t> </a:t>
            </a:r>
            <a:r>
              <a:rPr sz="2378" spc="-258" dirty="0">
                <a:latin typeface="Verdana"/>
                <a:cs typeface="Verdana"/>
              </a:rPr>
              <a:t>2002</a:t>
            </a:r>
            <a:endParaRPr sz="2378">
              <a:latin typeface="Verdana"/>
              <a:cs typeface="Verdana"/>
            </a:endParaRP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98" dirty="0"/>
              <a:t>Network</a:t>
            </a:r>
            <a:r>
              <a:rPr lang="en-US" spc="-159" dirty="0"/>
              <a:t> </a:t>
            </a:r>
            <a:r>
              <a:rPr lang="en-US" spc="-119" dirty="0"/>
              <a:t>motifs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238" dirty="0"/>
              <a:t>22.05.2015</a:t>
            </a:r>
          </a:p>
        </p:txBody>
      </p:sp>
    </p:spTree>
    <p:extLst>
      <p:ext uri="{BB962C8B-B14F-4D97-AF65-F5344CB8AC3E}">
        <p14:creationId xmlns:p14="http://schemas.microsoft.com/office/powerpoint/2010/main" val="524084093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237317"/>
            <a:ext cx="4582906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5549" spc="-1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19" dirty="0">
                <a:solidFill>
                  <a:srgbClr val="FFFFFF"/>
                </a:solidFill>
                <a:latin typeface="Tahoma"/>
                <a:cs typeface="Tahoma"/>
              </a:rPr>
              <a:t>motifs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51601" y="2746228"/>
            <a:ext cx="9252037" cy="8700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 txBox="1"/>
          <p:nvPr/>
        </p:nvSpPr>
        <p:spPr>
          <a:xfrm>
            <a:off x="3555149" y="12452535"/>
            <a:ext cx="2116542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198" dirty="0">
                <a:latin typeface="Verdana"/>
                <a:cs typeface="Verdana"/>
              </a:rPr>
              <a:t>S. </a:t>
            </a:r>
            <a:r>
              <a:rPr sz="2378" spc="-139" dirty="0">
                <a:latin typeface="Verdana"/>
                <a:cs typeface="Verdana"/>
              </a:rPr>
              <a:t>Omidi,</a:t>
            </a:r>
            <a:r>
              <a:rPr sz="2378" spc="-79" dirty="0">
                <a:latin typeface="Verdana"/>
                <a:cs typeface="Verdana"/>
              </a:rPr>
              <a:t> </a:t>
            </a:r>
            <a:r>
              <a:rPr sz="2378" spc="-258" dirty="0">
                <a:latin typeface="Verdana"/>
                <a:cs typeface="Verdana"/>
              </a:rPr>
              <a:t>2009</a:t>
            </a:r>
            <a:endParaRPr sz="2378">
              <a:latin typeface="Verdana"/>
              <a:cs typeface="Verdana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98" dirty="0"/>
              <a:t>Network</a:t>
            </a:r>
            <a:r>
              <a:rPr lang="en-US" spc="-159" dirty="0"/>
              <a:t> </a:t>
            </a:r>
            <a:r>
              <a:rPr lang="en-US" spc="-119" dirty="0"/>
              <a:t>motifs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14787563" y="52374800"/>
            <a:ext cx="9596437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238" dirty="0"/>
              <a:t>22.05.2015</a:t>
            </a:r>
          </a:p>
        </p:txBody>
      </p:sp>
    </p:spTree>
    <p:extLst>
      <p:ext uri="{BB962C8B-B14F-4D97-AF65-F5344CB8AC3E}">
        <p14:creationId xmlns:p14="http://schemas.microsoft.com/office/powerpoint/2010/main" val="827658955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237317"/>
            <a:ext cx="4582906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5549" spc="-1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19" dirty="0">
                <a:solidFill>
                  <a:srgbClr val="FFFFFF"/>
                </a:solidFill>
                <a:latin typeface="Tahoma"/>
                <a:cs typeface="Tahoma"/>
              </a:rPr>
              <a:t>motifs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04490" y="3422914"/>
            <a:ext cx="12234240" cy="6568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 txBox="1"/>
          <p:nvPr/>
        </p:nvSpPr>
        <p:spPr>
          <a:xfrm>
            <a:off x="3555149" y="11207679"/>
            <a:ext cx="3503239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139" dirty="0">
                <a:latin typeface="Verdana"/>
                <a:cs typeface="Verdana"/>
              </a:rPr>
              <a:t>Ribeiro, </a:t>
            </a:r>
            <a:r>
              <a:rPr sz="2378" spc="-258" dirty="0">
                <a:latin typeface="Verdana"/>
                <a:cs typeface="Verdana"/>
              </a:rPr>
              <a:t>2011, </a:t>
            </a:r>
            <a:r>
              <a:rPr sz="2378" spc="-59" dirty="0">
                <a:latin typeface="Verdana"/>
                <a:cs typeface="Verdana"/>
              </a:rPr>
              <a:t>Milo,</a:t>
            </a:r>
            <a:r>
              <a:rPr sz="2378" spc="198" dirty="0">
                <a:latin typeface="Verdana"/>
                <a:cs typeface="Verdana"/>
              </a:rPr>
              <a:t> </a:t>
            </a:r>
            <a:r>
              <a:rPr sz="2378" spc="-258" dirty="0">
                <a:latin typeface="Verdana"/>
                <a:cs typeface="Verdana"/>
              </a:rPr>
              <a:t>2002</a:t>
            </a:r>
            <a:endParaRPr sz="2378">
              <a:latin typeface="Verdana"/>
              <a:cs typeface="Verdana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98"/>
              <a:t>Network</a:t>
            </a:r>
            <a:r>
              <a:rPr lang="en-US" spc="-159"/>
              <a:t> </a:t>
            </a:r>
            <a:r>
              <a:rPr lang="en-US" spc="-119"/>
              <a:t>motifs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14787563" y="52374800"/>
            <a:ext cx="9596437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238" dirty="0"/>
              <a:t>22.05.2015</a:t>
            </a:r>
          </a:p>
        </p:txBody>
      </p:sp>
    </p:spTree>
    <p:extLst>
      <p:ext uri="{BB962C8B-B14F-4D97-AF65-F5344CB8AC3E}">
        <p14:creationId xmlns:p14="http://schemas.microsoft.com/office/powerpoint/2010/main" val="3423979476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237317"/>
            <a:ext cx="4582906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5549" spc="-1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19" dirty="0">
                <a:solidFill>
                  <a:srgbClr val="FFFFFF"/>
                </a:solidFill>
                <a:latin typeface="Tahoma"/>
                <a:cs typeface="Tahoma"/>
              </a:rPr>
              <a:t>motifs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73133" y="2981339"/>
            <a:ext cx="9831737" cy="9831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 txBox="1"/>
          <p:nvPr/>
        </p:nvSpPr>
        <p:spPr>
          <a:xfrm>
            <a:off x="3555149" y="12454728"/>
            <a:ext cx="5020811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218" dirty="0">
                <a:latin typeface="Tahoma"/>
                <a:cs typeface="Tahoma"/>
              </a:rPr>
              <a:t>146 nodes, 187</a:t>
            </a:r>
            <a:r>
              <a:rPr sz="4360" spc="357" dirty="0">
                <a:latin typeface="Tahoma"/>
                <a:cs typeface="Tahoma"/>
              </a:rPr>
              <a:t> </a:t>
            </a:r>
            <a:r>
              <a:rPr sz="4360" spc="-297" dirty="0">
                <a:latin typeface="Tahoma"/>
                <a:cs typeface="Tahoma"/>
              </a:rPr>
              <a:t>edges</a:t>
            </a:r>
            <a:endParaRPr sz="4360">
              <a:latin typeface="Tahoma"/>
              <a:cs typeface="Tahoma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98" dirty="0"/>
              <a:t>Network</a:t>
            </a:r>
            <a:r>
              <a:rPr lang="en-US" spc="-159" dirty="0"/>
              <a:t> </a:t>
            </a:r>
            <a:r>
              <a:rPr lang="en-US" spc="-119" dirty="0"/>
              <a:t>motifs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14787563" y="52374800"/>
            <a:ext cx="9596437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238" dirty="0"/>
              <a:t>22.05.2015</a:t>
            </a:r>
          </a:p>
        </p:txBody>
      </p:sp>
    </p:spTree>
    <p:extLst>
      <p:ext uri="{BB962C8B-B14F-4D97-AF65-F5344CB8AC3E}">
        <p14:creationId xmlns:p14="http://schemas.microsoft.com/office/powerpoint/2010/main" val="1025109639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313773"/>
            <a:ext cx="4039299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59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5549" spc="-25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49" spc="178" dirty="0">
                <a:solidFill>
                  <a:srgbClr val="FFFFFF"/>
                </a:solidFill>
                <a:latin typeface="Calibri"/>
                <a:cs typeface="Calibri"/>
              </a:rPr>
              <a:t>graphs</a:t>
            </a:r>
            <a:endParaRPr sz="5549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480706" y="3311726"/>
            <a:ext cx="11415739" cy="7859646"/>
            <a:chOff x="864006" y="835597"/>
            <a:chExt cx="2880360" cy="1983105"/>
          </a:xfrm>
        </p:grpSpPr>
        <p:sp>
          <p:nvSpPr>
            <p:cNvPr id="4" name="object 4"/>
            <p:cNvSpPr/>
            <p:nvPr/>
          </p:nvSpPr>
          <p:spPr>
            <a:xfrm>
              <a:off x="876312" y="835597"/>
              <a:ext cx="1440003" cy="15032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9817"/>
            </a:p>
          </p:txBody>
        </p:sp>
        <p:sp>
          <p:nvSpPr>
            <p:cNvPr id="5" name="object 5"/>
            <p:cNvSpPr/>
            <p:nvPr/>
          </p:nvSpPr>
          <p:spPr>
            <a:xfrm>
              <a:off x="2345689" y="837902"/>
              <a:ext cx="1386005" cy="15009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9817"/>
            </a:p>
          </p:txBody>
        </p:sp>
        <p:sp>
          <p:nvSpPr>
            <p:cNvPr id="6" name="object 6"/>
            <p:cNvSpPr/>
            <p:nvPr/>
          </p:nvSpPr>
          <p:spPr>
            <a:xfrm>
              <a:off x="864006" y="2351496"/>
              <a:ext cx="2880006" cy="4666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9817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29738" y="11853388"/>
            <a:ext cx="2476430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20" dirty="0">
                <a:latin typeface="Calibri"/>
                <a:cs typeface="Calibri"/>
              </a:rPr>
              <a:t>Star</a:t>
            </a:r>
            <a:r>
              <a:rPr sz="4360" spc="-277" dirty="0">
                <a:latin typeface="Calibri"/>
                <a:cs typeface="Calibri"/>
              </a:rPr>
              <a:t> </a:t>
            </a:r>
            <a:r>
              <a:rPr sz="4360" spc="79" dirty="0">
                <a:latin typeface="Calibri"/>
                <a:cs typeface="Calibri"/>
              </a:rPr>
              <a:t>graph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51168" y="11853386"/>
            <a:ext cx="2851418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20" dirty="0">
                <a:latin typeface="Calibri"/>
                <a:cs typeface="Calibri"/>
              </a:rPr>
              <a:t>Circle</a:t>
            </a:r>
            <a:r>
              <a:rPr sz="4360" spc="-317" dirty="0">
                <a:latin typeface="Calibri"/>
                <a:cs typeface="Calibri"/>
              </a:rPr>
              <a:t> </a:t>
            </a:r>
            <a:r>
              <a:rPr sz="4360" spc="79" dirty="0">
                <a:latin typeface="Calibri"/>
                <a:cs typeface="Calibri"/>
              </a:rPr>
              <a:t>graph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80452" y="11853386"/>
            <a:ext cx="2599748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79" dirty="0">
                <a:latin typeface="Calibri"/>
                <a:cs typeface="Calibri"/>
              </a:rPr>
              <a:t>Line</a:t>
            </a:r>
            <a:r>
              <a:rPr sz="4360" spc="-297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Graph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401638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</p:spTree>
    <p:extLst>
      <p:ext uri="{BB962C8B-B14F-4D97-AF65-F5344CB8AC3E}">
        <p14:creationId xmlns:p14="http://schemas.microsoft.com/office/powerpoint/2010/main" val="750842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331583"/>
            <a:ext cx="4582906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5549" spc="-1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19" dirty="0">
                <a:solidFill>
                  <a:srgbClr val="FFFFFF"/>
                </a:solidFill>
                <a:latin typeface="Tahoma"/>
                <a:cs typeface="Tahoma"/>
              </a:rPr>
              <a:t>motifs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4594" y="3370505"/>
            <a:ext cx="9706497" cy="5186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98" dirty="0"/>
              <a:t>Network</a:t>
            </a:r>
            <a:r>
              <a:rPr lang="en-US" spc="-159" dirty="0"/>
              <a:t> </a:t>
            </a:r>
            <a:r>
              <a:rPr lang="en-US" spc="-119" dirty="0"/>
              <a:t>motifs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14787563" y="52374800"/>
            <a:ext cx="9596437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238" dirty="0"/>
              <a:t>22.05.2015</a:t>
            </a:r>
          </a:p>
        </p:txBody>
      </p:sp>
    </p:spTree>
    <p:extLst>
      <p:ext uri="{BB962C8B-B14F-4D97-AF65-F5344CB8AC3E}">
        <p14:creationId xmlns:p14="http://schemas.microsoft.com/office/powerpoint/2010/main" val="2675015978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237317"/>
            <a:ext cx="4582906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5549" spc="-1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19" dirty="0">
                <a:solidFill>
                  <a:srgbClr val="FFFFFF"/>
                </a:solidFill>
                <a:latin typeface="Tahoma"/>
                <a:cs typeface="Tahoma"/>
              </a:rPr>
              <a:t>motifs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4082" y="2276634"/>
            <a:ext cx="13927307" cy="8991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98" dirty="0"/>
              <a:t>Network</a:t>
            </a:r>
            <a:r>
              <a:rPr lang="en-US" spc="-159" dirty="0"/>
              <a:t> </a:t>
            </a:r>
            <a:r>
              <a:rPr lang="en-US" spc="-119" dirty="0"/>
              <a:t>motifs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14787563" y="52374800"/>
            <a:ext cx="9596437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159" dirty="0"/>
              <a:t>Leonid </a:t>
            </a:r>
            <a:r>
              <a:rPr spc="-99" dirty="0"/>
              <a:t>E. </a:t>
            </a:r>
            <a:r>
              <a:rPr spc="-218" dirty="0"/>
              <a:t>Zhukov</a:t>
            </a:r>
            <a:r>
              <a:rPr spc="357" dirty="0"/>
              <a:t> </a:t>
            </a:r>
            <a:r>
              <a:rPr spc="-99" dirty="0"/>
              <a:t>(HSE)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5308600" y="52374800"/>
            <a:ext cx="1907540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334">
              <a:lnSpc>
                <a:spcPts val="2675"/>
              </a:lnSpc>
            </a:pPr>
            <a:r>
              <a:rPr spc="-238" dirty="0"/>
              <a:t>22.05.2015</a:t>
            </a:r>
          </a:p>
        </p:txBody>
      </p:sp>
    </p:spTree>
    <p:extLst>
      <p:ext uri="{BB962C8B-B14F-4D97-AF65-F5344CB8AC3E}">
        <p14:creationId xmlns:p14="http://schemas.microsoft.com/office/powerpoint/2010/main" val="3541328812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59" dirty="0"/>
              <a:t>R</a:t>
            </a:r>
            <a:r>
              <a:rPr spc="20" dirty="0"/>
              <a:t>e</a:t>
            </a:r>
            <a:r>
              <a:rPr spc="-59" dirty="0"/>
              <a:t>f</a:t>
            </a:r>
            <a:r>
              <a:rPr dirty="0"/>
              <a:t>e</a:t>
            </a:r>
            <a:r>
              <a:rPr spc="-59" dirty="0"/>
              <a:t>r</a:t>
            </a:r>
            <a:r>
              <a:rPr spc="178" dirty="0"/>
              <a:t>en</a:t>
            </a:r>
            <a:r>
              <a:rPr spc="99" dirty="0"/>
              <a:t>c</a:t>
            </a:r>
            <a:r>
              <a:rPr spc="79" dirty="0"/>
              <a:t>es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-6540500" y="50555525"/>
            <a:ext cx="30924500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20" dirty="0"/>
              <a:t>April </a:t>
            </a:r>
            <a:r>
              <a:rPr spc="-40" dirty="0"/>
              <a:t>27,</a:t>
            </a:r>
            <a:r>
              <a:rPr spc="-317" dirty="0"/>
              <a:t> </a:t>
            </a:r>
            <a:r>
              <a:rPr dirty="0"/>
              <a:t>2018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5825" y="2892609"/>
            <a:ext cx="18677541" cy="7269631"/>
          </a:xfrm>
          <a:prstGeom prst="rect">
            <a:avLst/>
          </a:prstGeom>
        </p:spPr>
        <p:txBody>
          <a:bodyPr vert="horz" wrap="square" lIns="0" tIns="60401" rIns="0" bIns="0" rtlCol="0">
            <a:spAutoFit/>
          </a:bodyPr>
          <a:lstStyle/>
          <a:p>
            <a:pPr marL="1167747" indent="-415255" algn="l">
              <a:spcBef>
                <a:spcPts val="476"/>
              </a:spcBef>
              <a:buClr>
                <a:srgbClr val="005DAA"/>
              </a:buClr>
              <a:buFont typeface="Garamond"/>
              <a:buChar char="•"/>
              <a:tabLst>
                <a:tab pos="1170263" algn="l"/>
              </a:tabLst>
            </a:pPr>
            <a:r>
              <a:rPr sz="3171" spc="40" dirty="0">
                <a:latin typeface="Calibri"/>
                <a:cs typeface="Calibri"/>
              </a:rPr>
              <a:t>Centrality </a:t>
            </a:r>
            <a:r>
              <a:rPr sz="3171" spc="79" dirty="0">
                <a:latin typeface="Calibri"/>
                <a:cs typeface="Calibri"/>
              </a:rPr>
              <a:t>in Social </a:t>
            </a:r>
            <a:r>
              <a:rPr sz="3171" spc="20" dirty="0">
                <a:latin typeface="Calibri"/>
                <a:cs typeface="Calibri"/>
              </a:rPr>
              <a:t>Networks. </a:t>
            </a:r>
            <a:r>
              <a:rPr sz="3171" spc="99" dirty="0">
                <a:latin typeface="Calibri"/>
                <a:cs typeface="Calibri"/>
              </a:rPr>
              <a:t>Conceptual </a:t>
            </a:r>
            <a:r>
              <a:rPr sz="3171" spc="40" dirty="0">
                <a:latin typeface="Calibri"/>
                <a:cs typeface="Calibri"/>
              </a:rPr>
              <a:t>Clarification,</a:t>
            </a:r>
            <a:r>
              <a:rPr sz="3171" spc="-297" dirty="0">
                <a:latin typeface="Calibri"/>
                <a:cs typeface="Calibri"/>
              </a:rPr>
              <a:t> </a:t>
            </a:r>
            <a:r>
              <a:rPr sz="3171" spc="99" dirty="0">
                <a:latin typeface="Calibri"/>
                <a:cs typeface="Calibri"/>
              </a:rPr>
              <a:t>Linton</a:t>
            </a:r>
            <a:endParaRPr sz="3171" dirty="0">
              <a:latin typeface="Calibri"/>
              <a:cs typeface="Calibri"/>
            </a:endParaRPr>
          </a:p>
          <a:p>
            <a:pPr marL="1167747" algn="l">
              <a:spcBef>
                <a:spcPts val="238"/>
              </a:spcBef>
            </a:pPr>
            <a:r>
              <a:rPr sz="3171" spc="20" dirty="0">
                <a:latin typeface="Calibri"/>
                <a:cs typeface="Calibri"/>
              </a:rPr>
              <a:t>C. </a:t>
            </a:r>
            <a:r>
              <a:rPr sz="3171" spc="40" dirty="0">
                <a:latin typeface="Calibri"/>
                <a:cs typeface="Calibri"/>
              </a:rPr>
              <a:t>Freeman, </a:t>
            </a:r>
            <a:r>
              <a:rPr sz="3171" spc="79" dirty="0">
                <a:latin typeface="Calibri"/>
                <a:cs typeface="Calibri"/>
              </a:rPr>
              <a:t>Social </a:t>
            </a:r>
            <a:r>
              <a:rPr sz="3171" spc="20" dirty="0">
                <a:latin typeface="Calibri"/>
                <a:cs typeface="Calibri"/>
              </a:rPr>
              <a:t>Networks, </a:t>
            </a:r>
            <a:r>
              <a:rPr sz="3171" spc="-40" dirty="0">
                <a:latin typeface="Calibri"/>
                <a:cs typeface="Calibri"/>
              </a:rPr>
              <a:t>1, </a:t>
            </a:r>
            <a:r>
              <a:rPr sz="3171" spc="20" dirty="0">
                <a:latin typeface="Calibri"/>
                <a:cs typeface="Calibri"/>
              </a:rPr>
              <a:t>215-239,</a:t>
            </a:r>
            <a:r>
              <a:rPr sz="3171" spc="-357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1979</a:t>
            </a:r>
            <a:endParaRPr sz="3171" dirty="0">
              <a:latin typeface="Calibri"/>
              <a:cs typeface="Calibri"/>
            </a:endParaRPr>
          </a:p>
          <a:p>
            <a:pPr marL="1167747" marR="810376" indent="-415255" algn="l">
              <a:lnSpc>
                <a:spcPct val="106300"/>
              </a:lnSpc>
              <a:buClr>
                <a:srgbClr val="005DAA"/>
              </a:buClr>
              <a:buFont typeface="Garamond"/>
              <a:buChar char="•"/>
              <a:tabLst>
                <a:tab pos="1170263" algn="l"/>
              </a:tabLst>
            </a:pPr>
            <a:r>
              <a:rPr sz="3171" spc="20" dirty="0">
                <a:latin typeface="Calibri"/>
                <a:cs typeface="Calibri"/>
              </a:rPr>
              <a:t>Power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119" dirty="0">
                <a:latin typeface="Calibri"/>
                <a:cs typeface="Calibri"/>
              </a:rPr>
              <a:t>and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40" dirty="0">
                <a:latin typeface="Calibri"/>
                <a:cs typeface="Calibri"/>
              </a:rPr>
              <a:t>Centrality:</a:t>
            </a:r>
            <a:r>
              <a:rPr sz="3171" spc="198" dirty="0">
                <a:latin typeface="Calibri"/>
                <a:cs typeface="Calibri"/>
              </a:rPr>
              <a:t> </a:t>
            </a:r>
            <a:r>
              <a:rPr sz="3171" spc="159" dirty="0">
                <a:latin typeface="Calibri"/>
                <a:cs typeface="Calibri"/>
              </a:rPr>
              <a:t>A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Family</a:t>
            </a:r>
            <a:r>
              <a:rPr sz="3171" spc="-40" dirty="0">
                <a:latin typeface="Calibri"/>
                <a:cs typeface="Calibri"/>
              </a:rPr>
              <a:t> </a:t>
            </a:r>
            <a:r>
              <a:rPr sz="3171" spc="40" dirty="0">
                <a:latin typeface="Calibri"/>
                <a:cs typeface="Calibri"/>
              </a:rPr>
              <a:t>of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dirty="0">
                <a:latin typeface="Calibri"/>
                <a:cs typeface="Calibri"/>
              </a:rPr>
              <a:t>Measures,</a:t>
            </a:r>
            <a:r>
              <a:rPr sz="3171" spc="-40" dirty="0">
                <a:latin typeface="Calibri"/>
                <a:cs typeface="Calibri"/>
              </a:rPr>
              <a:t> </a:t>
            </a:r>
            <a:r>
              <a:rPr sz="3171" spc="79" dirty="0">
                <a:latin typeface="Calibri"/>
                <a:cs typeface="Calibri"/>
              </a:rPr>
              <a:t>Phillip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Bonacich,  The </a:t>
            </a:r>
            <a:r>
              <a:rPr sz="3171" spc="79" dirty="0">
                <a:latin typeface="Calibri"/>
                <a:cs typeface="Calibri"/>
              </a:rPr>
              <a:t>American Journal </a:t>
            </a:r>
            <a:r>
              <a:rPr sz="3171" spc="40" dirty="0">
                <a:latin typeface="Calibri"/>
                <a:cs typeface="Calibri"/>
              </a:rPr>
              <a:t>of </a:t>
            </a:r>
            <a:r>
              <a:rPr sz="3171" spc="79" dirty="0">
                <a:latin typeface="Calibri"/>
                <a:cs typeface="Calibri"/>
              </a:rPr>
              <a:t>Sociology, </a:t>
            </a:r>
            <a:r>
              <a:rPr sz="3171" spc="-40" dirty="0">
                <a:latin typeface="Calibri"/>
                <a:cs typeface="Calibri"/>
              </a:rPr>
              <a:t>Vol. </a:t>
            </a:r>
            <a:r>
              <a:rPr sz="3171" dirty="0">
                <a:latin typeface="Calibri"/>
                <a:cs typeface="Calibri"/>
              </a:rPr>
              <a:t>92, No. </a:t>
            </a:r>
            <a:r>
              <a:rPr sz="3171" spc="-40" dirty="0">
                <a:latin typeface="Calibri"/>
                <a:cs typeface="Calibri"/>
              </a:rPr>
              <a:t>5, </a:t>
            </a:r>
            <a:r>
              <a:rPr sz="3171" spc="40" dirty="0">
                <a:latin typeface="Calibri"/>
                <a:cs typeface="Calibri"/>
              </a:rPr>
              <a:t>1170-1182,  </a:t>
            </a:r>
            <a:r>
              <a:rPr sz="3171" spc="59" dirty="0">
                <a:latin typeface="Calibri"/>
                <a:cs typeface="Calibri"/>
              </a:rPr>
              <a:t>1987</a:t>
            </a:r>
            <a:endParaRPr sz="3171" dirty="0">
              <a:latin typeface="Calibri"/>
              <a:cs typeface="Calibri"/>
            </a:endParaRPr>
          </a:p>
          <a:p>
            <a:pPr marL="1167747" marR="805343" indent="-415255" algn="l">
              <a:lnSpc>
                <a:spcPct val="106300"/>
              </a:lnSpc>
              <a:buClr>
                <a:srgbClr val="005DAA"/>
              </a:buClr>
              <a:buFont typeface="Garamond"/>
              <a:buChar char="•"/>
              <a:tabLst>
                <a:tab pos="1170263" algn="l"/>
              </a:tabLst>
            </a:pPr>
            <a:r>
              <a:rPr sz="3171" spc="159" dirty="0">
                <a:latin typeface="Calibri"/>
                <a:cs typeface="Calibri"/>
              </a:rPr>
              <a:t>A</a:t>
            </a:r>
            <a:r>
              <a:rPr sz="3171" spc="-20" dirty="0">
                <a:latin typeface="Calibri"/>
                <a:cs typeface="Calibri"/>
              </a:rPr>
              <a:t> </a:t>
            </a:r>
            <a:r>
              <a:rPr sz="3171" spc="99" dirty="0">
                <a:latin typeface="Calibri"/>
                <a:cs typeface="Calibri"/>
              </a:rPr>
              <a:t>new</a:t>
            </a:r>
            <a:r>
              <a:rPr sz="3171" spc="-20" dirty="0">
                <a:latin typeface="Calibri"/>
                <a:cs typeface="Calibri"/>
              </a:rPr>
              <a:t> </a:t>
            </a:r>
            <a:r>
              <a:rPr sz="3171" spc="40" dirty="0">
                <a:latin typeface="Calibri"/>
                <a:cs typeface="Calibri"/>
              </a:rPr>
              <a:t>status</a:t>
            </a:r>
            <a:r>
              <a:rPr sz="3171" dirty="0">
                <a:latin typeface="Calibri"/>
                <a:cs typeface="Calibri"/>
              </a:rPr>
              <a:t> </a:t>
            </a:r>
            <a:r>
              <a:rPr sz="3171" spc="99" dirty="0">
                <a:latin typeface="Calibri"/>
                <a:cs typeface="Calibri"/>
              </a:rPr>
              <a:t>index</a:t>
            </a:r>
            <a:r>
              <a:rPr sz="3171" spc="-20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derived</a:t>
            </a:r>
            <a:r>
              <a:rPr sz="3171" spc="-20" dirty="0">
                <a:latin typeface="Calibri"/>
                <a:cs typeface="Calibri"/>
              </a:rPr>
              <a:t> </a:t>
            </a:r>
            <a:r>
              <a:rPr sz="3171" spc="40" dirty="0">
                <a:latin typeface="Calibri"/>
                <a:cs typeface="Calibri"/>
              </a:rPr>
              <a:t>from</a:t>
            </a:r>
            <a:r>
              <a:rPr sz="3171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sociometric</a:t>
            </a:r>
            <a:r>
              <a:rPr sz="3171" spc="-20" dirty="0">
                <a:latin typeface="Calibri"/>
                <a:cs typeface="Calibri"/>
              </a:rPr>
              <a:t> </a:t>
            </a:r>
            <a:r>
              <a:rPr sz="3171" spc="20" dirty="0">
                <a:latin typeface="Calibri"/>
                <a:cs typeface="Calibri"/>
              </a:rPr>
              <a:t>analysis,</a:t>
            </a:r>
            <a:r>
              <a:rPr sz="3171" dirty="0">
                <a:latin typeface="Calibri"/>
                <a:cs typeface="Calibri"/>
              </a:rPr>
              <a:t> </a:t>
            </a:r>
            <a:r>
              <a:rPr sz="3171" spc="20" dirty="0">
                <a:latin typeface="Calibri"/>
                <a:cs typeface="Calibri"/>
              </a:rPr>
              <a:t>L.</a:t>
            </a:r>
            <a:r>
              <a:rPr sz="3171" spc="-20" dirty="0">
                <a:latin typeface="Calibri"/>
                <a:cs typeface="Calibri"/>
              </a:rPr>
              <a:t> </a:t>
            </a:r>
            <a:r>
              <a:rPr sz="3171" spc="40" dirty="0">
                <a:latin typeface="Calibri"/>
                <a:cs typeface="Calibri"/>
              </a:rPr>
              <a:t>Katz,  Psychometrika, </a:t>
            </a:r>
            <a:r>
              <a:rPr sz="3171" dirty="0">
                <a:latin typeface="Calibri"/>
                <a:cs typeface="Calibri"/>
              </a:rPr>
              <a:t>19, </a:t>
            </a:r>
            <a:r>
              <a:rPr sz="3171" spc="20" dirty="0">
                <a:latin typeface="Calibri"/>
                <a:cs typeface="Calibri"/>
              </a:rPr>
              <a:t>39-43,</a:t>
            </a:r>
            <a:r>
              <a:rPr sz="3171" spc="-178" dirty="0">
                <a:latin typeface="Calibri"/>
                <a:cs typeface="Calibri"/>
              </a:rPr>
              <a:t> </a:t>
            </a:r>
            <a:r>
              <a:rPr sz="3171" spc="20" dirty="0">
                <a:latin typeface="Calibri"/>
                <a:cs typeface="Calibri"/>
              </a:rPr>
              <a:t>1953.</a:t>
            </a:r>
            <a:endParaRPr sz="3171" dirty="0">
              <a:latin typeface="Calibri"/>
              <a:cs typeface="Calibri"/>
            </a:endParaRPr>
          </a:p>
          <a:p>
            <a:pPr marL="1167747" marR="722292" indent="-415255" algn="l">
              <a:lnSpc>
                <a:spcPct val="106300"/>
              </a:lnSpc>
              <a:buClr>
                <a:srgbClr val="005DAA"/>
              </a:buClr>
              <a:buFont typeface="Garamond"/>
              <a:buChar char="•"/>
              <a:tabLst>
                <a:tab pos="1170263" algn="l"/>
              </a:tabLst>
            </a:pPr>
            <a:r>
              <a:rPr sz="3171" spc="59" dirty="0">
                <a:latin typeface="Calibri"/>
                <a:cs typeface="Calibri"/>
              </a:rPr>
              <a:t>Eigenvector-like measures </a:t>
            </a:r>
            <a:r>
              <a:rPr sz="3171" spc="40" dirty="0">
                <a:latin typeface="Calibri"/>
                <a:cs typeface="Calibri"/>
              </a:rPr>
              <a:t>of centrality </a:t>
            </a:r>
            <a:r>
              <a:rPr sz="3171" dirty="0">
                <a:latin typeface="Calibri"/>
                <a:cs typeface="Calibri"/>
              </a:rPr>
              <a:t>for </a:t>
            </a:r>
            <a:r>
              <a:rPr sz="3171" spc="59" dirty="0">
                <a:latin typeface="Calibri"/>
                <a:cs typeface="Calibri"/>
              </a:rPr>
              <a:t>asymmetric  </a:t>
            </a:r>
            <a:r>
              <a:rPr sz="3171" spc="20" dirty="0">
                <a:latin typeface="Calibri"/>
                <a:cs typeface="Calibri"/>
              </a:rPr>
              <a:t>relations,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79" dirty="0">
                <a:latin typeface="Calibri"/>
                <a:cs typeface="Calibri"/>
              </a:rPr>
              <a:t>Phillip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Bonacich,</a:t>
            </a:r>
            <a:r>
              <a:rPr sz="3171" spc="-40" dirty="0">
                <a:latin typeface="Calibri"/>
                <a:cs typeface="Calibri"/>
              </a:rPr>
              <a:t> </a:t>
            </a:r>
            <a:r>
              <a:rPr sz="3171" spc="40" dirty="0">
                <a:latin typeface="Calibri"/>
                <a:cs typeface="Calibri"/>
              </a:rPr>
              <a:t>Paulette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Lloyd,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79" dirty="0">
                <a:latin typeface="Calibri"/>
                <a:cs typeface="Calibri"/>
              </a:rPr>
              <a:t>Social</a:t>
            </a:r>
            <a:r>
              <a:rPr sz="3171" spc="-40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Networks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dirty="0">
                <a:latin typeface="Calibri"/>
                <a:cs typeface="Calibri"/>
              </a:rPr>
              <a:t>23,  </a:t>
            </a:r>
            <a:r>
              <a:rPr sz="3171" spc="20" dirty="0">
                <a:latin typeface="Calibri"/>
                <a:cs typeface="Calibri"/>
              </a:rPr>
              <a:t>191-201,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2001</a:t>
            </a:r>
            <a:endParaRPr sz="3171" dirty="0">
              <a:latin typeface="Calibri"/>
              <a:cs typeface="Calibri"/>
            </a:endParaRPr>
          </a:p>
          <a:p>
            <a:pPr marL="1167747" marR="629174" indent="-415255" algn="l">
              <a:lnSpc>
                <a:spcPct val="106300"/>
              </a:lnSpc>
              <a:buClr>
                <a:srgbClr val="005DAA"/>
              </a:buClr>
              <a:buFont typeface="Garamond"/>
              <a:buChar char="•"/>
              <a:tabLst>
                <a:tab pos="1170263" algn="l"/>
              </a:tabLst>
            </a:pPr>
            <a:r>
              <a:rPr sz="3171" spc="59" dirty="0">
                <a:latin typeface="Calibri"/>
                <a:cs typeface="Calibri"/>
              </a:rPr>
              <a:t>The </a:t>
            </a:r>
            <a:r>
              <a:rPr sz="3171" spc="79" dirty="0">
                <a:latin typeface="Calibri"/>
                <a:cs typeface="Calibri"/>
              </a:rPr>
              <a:t>PageRank </a:t>
            </a:r>
            <a:r>
              <a:rPr sz="3171" spc="59" dirty="0">
                <a:latin typeface="Calibri"/>
                <a:cs typeface="Calibri"/>
              </a:rPr>
              <a:t>Citation </a:t>
            </a:r>
            <a:r>
              <a:rPr sz="3171" spc="79" dirty="0">
                <a:latin typeface="Calibri"/>
                <a:cs typeface="Calibri"/>
              </a:rPr>
              <a:t>Ranknig: </a:t>
            </a:r>
            <a:r>
              <a:rPr sz="3171" spc="119" dirty="0">
                <a:latin typeface="Calibri"/>
                <a:cs typeface="Calibri"/>
              </a:rPr>
              <a:t>Bringing </a:t>
            </a:r>
            <a:r>
              <a:rPr sz="3171" spc="40" dirty="0">
                <a:latin typeface="Calibri"/>
                <a:cs typeface="Calibri"/>
              </a:rPr>
              <a:t>Order to </a:t>
            </a:r>
            <a:r>
              <a:rPr sz="3171" spc="59" dirty="0">
                <a:latin typeface="Calibri"/>
                <a:cs typeface="Calibri"/>
              </a:rPr>
              <a:t>the </a:t>
            </a:r>
            <a:r>
              <a:rPr sz="3171" spc="-40" dirty="0">
                <a:latin typeface="Calibri"/>
                <a:cs typeface="Calibri"/>
              </a:rPr>
              <a:t>Web. </a:t>
            </a:r>
            <a:r>
              <a:rPr sz="3171" dirty="0">
                <a:latin typeface="Calibri"/>
                <a:cs typeface="Calibri"/>
              </a:rPr>
              <a:t>S.  Brin, </a:t>
            </a:r>
            <a:r>
              <a:rPr sz="3171" spc="20" dirty="0">
                <a:latin typeface="Calibri"/>
                <a:cs typeface="Calibri"/>
              </a:rPr>
              <a:t>L. </a:t>
            </a:r>
            <a:r>
              <a:rPr sz="3171" spc="40" dirty="0">
                <a:latin typeface="Calibri"/>
                <a:cs typeface="Calibri"/>
              </a:rPr>
              <a:t>Page, </a:t>
            </a:r>
            <a:r>
              <a:rPr sz="3171" spc="-59" dirty="0">
                <a:latin typeface="Calibri"/>
                <a:cs typeface="Calibri"/>
              </a:rPr>
              <a:t>R. </a:t>
            </a:r>
            <a:r>
              <a:rPr sz="3171" dirty="0">
                <a:latin typeface="Calibri"/>
                <a:cs typeface="Calibri"/>
              </a:rPr>
              <a:t>Motwany, </a:t>
            </a:r>
            <a:r>
              <a:rPr sz="3171" spc="-139" dirty="0">
                <a:latin typeface="Calibri"/>
                <a:cs typeface="Calibri"/>
              </a:rPr>
              <a:t>T. </a:t>
            </a:r>
            <a:r>
              <a:rPr sz="3171" spc="40" dirty="0">
                <a:latin typeface="Calibri"/>
                <a:cs typeface="Calibri"/>
              </a:rPr>
              <a:t>Winograd, Stanford </a:t>
            </a:r>
            <a:r>
              <a:rPr sz="3171" spc="99" dirty="0">
                <a:latin typeface="Calibri"/>
                <a:cs typeface="Calibri"/>
              </a:rPr>
              <a:t>Digital </a:t>
            </a:r>
            <a:r>
              <a:rPr sz="3171" spc="59" dirty="0">
                <a:latin typeface="Calibri"/>
                <a:cs typeface="Calibri"/>
              </a:rPr>
              <a:t>Library  </a:t>
            </a:r>
            <a:r>
              <a:rPr sz="3171" spc="79" dirty="0">
                <a:latin typeface="Calibri"/>
                <a:cs typeface="Calibri"/>
              </a:rPr>
              <a:t>Technologies </a:t>
            </a:r>
            <a:r>
              <a:rPr sz="3171" spc="20" dirty="0">
                <a:latin typeface="Calibri"/>
                <a:cs typeface="Calibri"/>
              </a:rPr>
              <a:t>Project,</a:t>
            </a:r>
            <a:r>
              <a:rPr sz="3171" spc="-178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1998</a:t>
            </a:r>
            <a:endParaRPr sz="3171" dirty="0">
              <a:latin typeface="Calibri"/>
              <a:cs typeface="Calibri"/>
            </a:endParaRPr>
          </a:p>
          <a:p>
            <a:pPr marL="1167747" marR="1011712" indent="-415255" algn="l">
              <a:lnSpc>
                <a:spcPct val="106300"/>
              </a:lnSpc>
              <a:buClr>
                <a:srgbClr val="005DAA"/>
              </a:buClr>
              <a:buFont typeface="Garamond"/>
              <a:buChar char="•"/>
              <a:tabLst>
                <a:tab pos="1170263" algn="l"/>
              </a:tabLst>
            </a:pPr>
            <a:r>
              <a:rPr sz="3171" spc="40" dirty="0">
                <a:latin typeface="Calibri"/>
                <a:cs typeface="Calibri"/>
              </a:rPr>
              <a:t>Authoritative </a:t>
            </a:r>
            <a:r>
              <a:rPr sz="3171" spc="59" dirty="0">
                <a:latin typeface="Calibri"/>
                <a:cs typeface="Calibri"/>
              </a:rPr>
              <a:t>Sources </a:t>
            </a:r>
            <a:r>
              <a:rPr sz="3171" spc="79" dirty="0">
                <a:latin typeface="Calibri"/>
                <a:cs typeface="Calibri"/>
              </a:rPr>
              <a:t>in </a:t>
            </a:r>
            <a:r>
              <a:rPr sz="3171" spc="40" dirty="0">
                <a:latin typeface="Calibri"/>
                <a:cs typeface="Calibri"/>
              </a:rPr>
              <a:t>a </a:t>
            </a:r>
            <a:r>
              <a:rPr sz="3171" spc="79" dirty="0">
                <a:latin typeface="Calibri"/>
                <a:cs typeface="Calibri"/>
              </a:rPr>
              <a:t>Hyperlinked </a:t>
            </a:r>
            <a:r>
              <a:rPr sz="3171" spc="59" dirty="0">
                <a:latin typeface="Calibri"/>
                <a:cs typeface="Calibri"/>
              </a:rPr>
              <a:t>Environment. </a:t>
            </a:r>
            <a:r>
              <a:rPr sz="3171" spc="139" dirty="0">
                <a:latin typeface="Calibri"/>
                <a:cs typeface="Calibri"/>
              </a:rPr>
              <a:t>Jon</a:t>
            </a:r>
            <a:r>
              <a:rPr sz="3171" spc="-238" dirty="0">
                <a:latin typeface="Calibri"/>
                <a:cs typeface="Calibri"/>
              </a:rPr>
              <a:t> </a:t>
            </a:r>
            <a:r>
              <a:rPr sz="3171" spc="-119" dirty="0">
                <a:latin typeface="Calibri"/>
                <a:cs typeface="Calibri"/>
              </a:rPr>
              <a:t>M.  </a:t>
            </a:r>
            <a:r>
              <a:rPr sz="3171" spc="59" dirty="0">
                <a:latin typeface="Calibri"/>
                <a:cs typeface="Calibri"/>
              </a:rPr>
              <a:t>Kleinberg, </a:t>
            </a:r>
            <a:r>
              <a:rPr sz="3171" dirty="0">
                <a:latin typeface="Calibri"/>
                <a:cs typeface="Calibri"/>
              </a:rPr>
              <a:t>Proc. </a:t>
            </a:r>
            <a:r>
              <a:rPr sz="3171" spc="59" dirty="0">
                <a:latin typeface="Calibri"/>
                <a:cs typeface="Calibri"/>
              </a:rPr>
              <a:t>9th </a:t>
            </a:r>
            <a:r>
              <a:rPr sz="3171" spc="40" dirty="0">
                <a:latin typeface="Calibri"/>
                <a:cs typeface="Calibri"/>
              </a:rPr>
              <a:t>ACM-SIAM </a:t>
            </a:r>
            <a:r>
              <a:rPr sz="3171" spc="119" dirty="0">
                <a:latin typeface="Calibri"/>
                <a:cs typeface="Calibri"/>
              </a:rPr>
              <a:t>Symposium on </a:t>
            </a:r>
            <a:r>
              <a:rPr sz="3171" spc="40" dirty="0">
                <a:latin typeface="Calibri"/>
                <a:cs typeface="Calibri"/>
              </a:rPr>
              <a:t>Discrete  </a:t>
            </a:r>
            <a:r>
              <a:rPr sz="3171" spc="99" dirty="0">
                <a:latin typeface="Calibri"/>
                <a:cs typeface="Calibri"/>
              </a:rPr>
              <a:t>Algorithms</a:t>
            </a:r>
            <a:endParaRPr sz="3171" dirty="0">
              <a:latin typeface="Calibri"/>
              <a:cs typeface="Calibri"/>
            </a:endParaRPr>
          </a:p>
          <a:p>
            <a:pPr marL="1167747" marR="465589" indent="-415255" algn="l">
              <a:lnSpc>
                <a:spcPct val="106300"/>
              </a:lnSpc>
              <a:buClr>
                <a:srgbClr val="005DAA"/>
              </a:buClr>
              <a:buFont typeface="Garamond"/>
              <a:buChar char="•"/>
              <a:tabLst>
                <a:tab pos="1170263" algn="l"/>
              </a:tabLst>
            </a:pPr>
            <a:r>
              <a:rPr sz="3171" spc="159" dirty="0">
                <a:latin typeface="Calibri"/>
                <a:cs typeface="Calibri"/>
              </a:rPr>
              <a:t>A</a:t>
            </a:r>
            <a:r>
              <a:rPr sz="3171" spc="-79" dirty="0">
                <a:latin typeface="Calibri"/>
                <a:cs typeface="Calibri"/>
              </a:rPr>
              <a:t> </a:t>
            </a:r>
            <a:r>
              <a:rPr sz="3171" spc="79" dirty="0">
                <a:latin typeface="Calibri"/>
                <a:cs typeface="Calibri"/>
              </a:rPr>
              <a:t>Survey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40" dirty="0">
                <a:latin typeface="Calibri"/>
                <a:cs typeface="Calibri"/>
              </a:rPr>
              <a:t>of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79" dirty="0">
                <a:latin typeface="Calibri"/>
                <a:cs typeface="Calibri"/>
              </a:rPr>
              <a:t>Eigenvector</a:t>
            </a:r>
            <a:r>
              <a:rPr sz="3171" spc="-79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Methods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spc="40" dirty="0">
                <a:latin typeface="Calibri"/>
                <a:cs typeface="Calibri"/>
              </a:rPr>
              <a:t>of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dirty="0">
                <a:latin typeface="Calibri"/>
                <a:cs typeface="Calibri"/>
              </a:rPr>
              <a:t>Web</a:t>
            </a:r>
            <a:r>
              <a:rPr sz="3171" spc="-79" dirty="0">
                <a:latin typeface="Calibri"/>
                <a:cs typeface="Calibri"/>
              </a:rPr>
              <a:t> </a:t>
            </a:r>
            <a:r>
              <a:rPr sz="3171" spc="59" dirty="0">
                <a:latin typeface="Calibri"/>
                <a:cs typeface="Calibri"/>
              </a:rPr>
              <a:t>Information</a:t>
            </a:r>
            <a:r>
              <a:rPr sz="3171" spc="-59" dirty="0">
                <a:latin typeface="Calibri"/>
                <a:cs typeface="Calibri"/>
              </a:rPr>
              <a:t> </a:t>
            </a:r>
            <a:r>
              <a:rPr sz="3171" dirty="0">
                <a:latin typeface="Calibri"/>
                <a:cs typeface="Calibri"/>
              </a:rPr>
              <a:t>Retrieval.  </a:t>
            </a:r>
            <a:r>
              <a:rPr sz="3171" spc="119" dirty="0">
                <a:latin typeface="Calibri"/>
                <a:cs typeface="Calibri"/>
              </a:rPr>
              <a:t>Amy </a:t>
            </a:r>
            <a:r>
              <a:rPr sz="3171" spc="-20" dirty="0">
                <a:latin typeface="Calibri"/>
                <a:cs typeface="Calibri"/>
              </a:rPr>
              <a:t>N. </a:t>
            </a:r>
            <a:r>
              <a:rPr sz="3171" spc="99" dirty="0">
                <a:latin typeface="Calibri"/>
                <a:cs typeface="Calibri"/>
              </a:rPr>
              <a:t>Langville </a:t>
            </a:r>
            <a:r>
              <a:rPr sz="3171" spc="119" dirty="0">
                <a:latin typeface="Calibri"/>
                <a:cs typeface="Calibri"/>
              </a:rPr>
              <a:t>and</a:t>
            </a:r>
            <a:r>
              <a:rPr sz="3171" spc="-452" dirty="0">
                <a:latin typeface="Calibri"/>
                <a:cs typeface="Calibri"/>
              </a:rPr>
              <a:t> </a:t>
            </a:r>
            <a:r>
              <a:rPr sz="3171" spc="40" dirty="0">
                <a:latin typeface="Calibri"/>
                <a:cs typeface="Calibri"/>
              </a:rPr>
              <a:t>Carl </a:t>
            </a:r>
            <a:r>
              <a:rPr sz="3171" spc="-20" dirty="0">
                <a:latin typeface="Calibri"/>
                <a:cs typeface="Calibri"/>
              </a:rPr>
              <a:t>D. </a:t>
            </a:r>
            <a:r>
              <a:rPr sz="3171" spc="-59" dirty="0">
                <a:latin typeface="Calibri"/>
                <a:cs typeface="Calibri"/>
              </a:rPr>
              <a:t>Meyer, </a:t>
            </a:r>
            <a:r>
              <a:rPr sz="3171" spc="59" dirty="0">
                <a:latin typeface="Calibri"/>
                <a:cs typeface="Calibri"/>
              </a:rPr>
              <a:t>2004</a:t>
            </a:r>
            <a:endParaRPr sz="3171" dirty="0">
              <a:latin typeface="Calibri"/>
              <a:cs typeface="Calibri"/>
            </a:endParaRPr>
          </a:p>
          <a:p>
            <a:pPr marL="1167747" marR="908527" indent="-415255" algn="l">
              <a:lnSpc>
                <a:spcPct val="106300"/>
              </a:lnSpc>
              <a:buClr>
                <a:srgbClr val="005DAA"/>
              </a:buClr>
              <a:buFont typeface="Garamond"/>
              <a:buChar char="•"/>
              <a:tabLst>
                <a:tab pos="1170263" algn="l"/>
              </a:tabLst>
            </a:pPr>
            <a:r>
              <a:rPr sz="3171" spc="79" dirty="0">
                <a:latin typeface="Calibri"/>
                <a:cs typeface="Calibri"/>
              </a:rPr>
              <a:t>PageRank </a:t>
            </a:r>
            <a:r>
              <a:rPr sz="3171" spc="119" dirty="0">
                <a:latin typeface="Calibri"/>
                <a:cs typeface="Calibri"/>
              </a:rPr>
              <a:t>beyond </a:t>
            </a:r>
            <a:r>
              <a:rPr sz="3171" spc="59" dirty="0">
                <a:latin typeface="Calibri"/>
                <a:cs typeface="Calibri"/>
              </a:rPr>
              <a:t>the </a:t>
            </a:r>
            <a:r>
              <a:rPr sz="3171" spc="-40" dirty="0">
                <a:latin typeface="Calibri"/>
                <a:cs typeface="Calibri"/>
              </a:rPr>
              <a:t>Web. </a:t>
            </a:r>
            <a:r>
              <a:rPr sz="3171" spc="99" dirty="0">
                <a:latin typeface="Calibri"/>
                <a:cs typeface="Calibri"/>
              </a:rPr>
              <a:t>David </a:t>
            </a:r>
            <a:r>
              <a:rPr sz="3171" spc="-159" dirty="0">
                <a:latin typeface="Calibri"/>
                <a:cs typeface="Calibri"/>
              </a:rPr>
              <a:t>F. </a:t>
            </a:r>
            <a:r>
              <a:rPr sz="3171" spc="40" dirty="0">
                <a:latin typeface="Calibri"/>
                <a:cs typeface="Calibri"/>
              </a:rPr>
              <a:t>Gleich, </a:t>
            </a:r>
            <a:r>
              <a:rPr sz="3171" spc="20" dirty="0">
                <a:latin typeface="Calibri"/>
                <a:cs typeface="Calibri"/>
              </a:rPr>
              <a:t>arXiv:1407.5107,  </a:t>
            </a:r>
            <a:r>
              <a:rPr sz="3171" spc="59" dirty="0">
                <a:latin typeface="Calibri"/>
                <a:cs typeface="Calibri"/>
              </a:rPr>
              <a:t>2014</a:t>
            </a:r>
            <a:endParaRPr sz="31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502404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159" dirty="0"/>
              <a:t>Degree</a:t>
            </a:r>
            <a:r>
              <a:rPr spc="-277" dirty="0"/>
              <a:t> </a:t>
            </a:r>
            <a:r>
              <a:rPr spc="79" dirty="0"/>
              <a:t>centrality</a:t>
            </a:r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32822" y="2366845"/>
            <a:ext cx="10985383" cy="1474405"/>
          </a:xfrm>
          <a:prstGeom prst="rect">
            <a:avLst/>
          </a:prstGeom>
        </p:spPr>
        <p:txBody>
          <a:bodyPr vert="horz" wrap="square" lIns="0" tIns="93118" rIns="0" bIns="0" rtlCol="0">
            <a:spAutoFit/>
          </a:bodyPr>
          <a:lstStyle/>
          <a:p>
            <a:pPr marL="50334">
              <a:spcBef>
                <a:spcPts val="733"/>
              </a:spcBef>
            </a:pPr>
            <a:r>
              <a:rPr sz="4360" spc="40" dirty="0">
                <a:latin typeface="Calibri"/>
                <a:cs typeface="Calibri"/>
              </a:rPr>
              <a:t>Degree </a:t>
            </a:r>
            <a:r>
              <a:rPr sz="4360" spc="-20" dirty="0">
                <a:latin typeface="Calibri"/>
                <a:cs typeface="Calibri"/>
              </a:rPr>
              <a:t>centrality: </a:t>
            </a:r>
            <a:r>
              <a:rPr sz="4360" spc="59" dirty="0">
                <a:latin typeface="Calibri"/>
                <a:cs typeface="Calibri"/>
              </a:rPr>
              <a:t>number </a:t>
            </a:r>
            <a:r>
              <a:rPr sz="4360" dirty="0">
                <a:latin typeface="Calibri"/>
                <a:cs typeface="Calibri"/>
              </a:rPr>
              <a:t>of </a:t>
            </a:r>
            <a:r>
              <a:rPr sz="4360" spc="-20" dirty="0">
                <a:latin typeface="Calibri"/>
                <a:cs typeface="Calibri"/>
              </a:rPr>
              <a:t>nearest</a:t>
            </a:r>
            <a:r>
              <a:rPr sz="4360" spc="-258" dirty="0">
                <a:latin typeface="Calibri"/>
                <a:cs typeface="Calibri"/>
              </a:rPr>
              <a:t> </a:t>
            </a:r>
            <a:r>
              <a:rPr sz="4360" spc="79" dirty="0">
                <a:latin typeface="Calibri"/>
                <a:cs typeface="Calibri"/>
              </a:rPr>
              <a:t>neighbors</a:t>
            </a:r>
            <a:endParaRPr sz="4360" dirty="0">
              <a:latin typeface="Calibri"/>
              <a:cs typeface="Calibri"/>
            </a:endParaRPr>
          </a:p>
          <a:p>
            <a:pPr marR="334721" algn="r">
              <a:spcBef>
                <a:spcPts val="317"/>
              </a:spcBef>
              <a:tabLst>
                <a:tab pos="2134158" algn="l"/>
              </a:tabLst>
            </a:pPr>
            <a:r>
              <a:rPr sz="4360" spc="3131" dirty="0">
                <a:latin typeface="Times New Roman"/>
                <a:cs typeface="Times New Roman"/>
              </a:rPr>
              <a:t>	</a:t>
            </a:r>
            <a:endParaRPr sz="436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2820" y="4453690"/>
            <a:ext cx="10318459" cy="1629230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R="20134" algn="r">
              <a:spcBef>
                <a:spcPts val="377"/>
              </a:spcBef>
              <a:tabLst>
                <a:tab pos="2134158" algn="l"/>
              </a:tabLst>
            </a:pPr>
            <a:r>
              <a:rPr sz="3171" i="1" spc="-59" dirty="0">
                <a:latin typeface="Calibri"/>
                <a:cs typeface="Calibri"/>
              </a:rPr>
              <a:t>	</a:t>
            </a:r>
            <a:endParaRPr sz="3171" dirty="0">
              <a:latin typeface="Calibri"/>
              <a:cs typeface="Calibri"/>
            </a:endParaRPr>
          </a:p>
          <a:p>
            <a:pPr>
              <a:spcBef>
                <a:spcPts val="198"/>
              </a:spcBef>
            </a:pPr>
            <a:endParaRPr sz="2576" dirty="0">
              <a:latin typeface="Calibri"/>
              <a:cs typeface="Calibri"/>
            </a:endParaRPr>
          </a:p>
          <a:p>
            <a:pPr marL="50334"/>
            <a:r>
              <a:rPr sz="4360" spc="20" dirty="0">
                <a:latin typeface="Calibri"/>
                <a:cs typeface="Calibri"/>
              </a:rPr>
              <a:t>Normalized </a:t>
            </a:r>
            <a:r>
              <a:rPr sz="4360" spc="40" dirty="0">
                <a:latin typeface="Calibri"/>
                <a:cs typeface="Calibri"/>
              </a:rPr>
              <a:t>degree</a:t>
            </a:r>
            <a:r>
              <a:rPr sz="4360" spc="-198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centrality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432822" y="8141963"/>
            <a:ext cx="14060788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139" dirty="0">
                <a:latin typeface="Calibri"/>
                <a:cs typeface="Calibri"/>
              </a:rPr>
              <a:t>High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centrality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40" dirty="0">
                <a:latin typeface="Calibri"/>
                <a:cs typeface="Calibri"/>
              </a:rPr>
              <a:t>degree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-direct</a:t>
            </a:r>
            <a:r>
              <a:rPr sz="4360" spc="-59" dirty="0">
                <a:latin typeface="Calibri"/>
                <a:cs typeface="Calibri"/>
              </a:rPr>
              <a:t> </a:t>
            </a:r>
            <a:r>
              <a:rPr sz="4360" spc="40" dirty="0">
                <a:latin typeface="Calibri"/>
                <a:cs typeface="Calibri"/>
              </a:rPr>
              <a:t>contact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with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40" dirty="0">
                <a:latin typeface="Calibri"/>
                <a:cs typeface="Calibri"/>
              </a:rPr>
              <a:t>many</a:t>
            </a:r>
            <a:r>
              <a:rPr sz="4360" spc="-5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other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actors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761055" y="9442904"/>
            <a:ext cx="2853582" cy="308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204" y="3265463"/>
            <a:ext cx="5934075" cy="149542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84" y="6103240"/>
            <a:ext cx="7231622" cy="16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2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139" dirty="0"/>
              <a:t>Closeness</a:t>
            </a:r>
            <a:r>
              <a:rPr spc="-337" dirty="0"/>
              <a:t> </a:t>
            </a:r>
            <a:r>
              <a:rPr spc="79" dirty="0"/>
              <a:t>centrality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32822" y="2414062"/>
            <a:ext cx="14710095" cy="1410128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50334" marR="20134">
              <a:lnSpc>
                <a:spcPct val="102600"/>
              </a:lnSpc>
              <a:spcBef>
                <a:spcPts val="218"/>
              </a:spcBef>
            </a:pPr>
            <a:r>
              <a:rPr sz="4360" spc="40" dirty="0">
                <a:latin typeface="Calibri"/>
                <a:cs typeface="Calibri"/>
              </a:rPr>
              <a:t>Closeness </a:t>
            </a:r>
            <a:r>
              <a:rPr sz="4360" spc="-20" dirty="0">
                <a:latin typeface="Calibri"/>
                <a:cs typeface="Calibri"/>
              </a:rPr>
              <a:t>centrality: </a:t>
            </a:r>
            <a:r>
              <a:rPr sz="4360" spc="59" dirty="0">
                <a:latin typeface="Calibri"/>
                <a:cs typeface="Calibri"/>
              </a:rPr>
              <a:t>how </a:t>
            </a:r>
            <a:r>
              <a:rPr sz="4360" spc="20" dirty="0">
                <a:latin typeface="Calibri"/>
                <a:cs typeface="Calibri"/>
              </a:rPr>
              <a:t>close </a:t>
            </a:r>
            <a:r>
              <a:rPr sz="4360" spc="40" dirty="0">
                <a:latin typeface="Calibri"/>
                <a:cs typeface="Calibri"/>
              </a:rPr>
              <a:t>an </a:t>
            </a:r>
            <a:r>
              <a:rPr sz="4360" dirty="0">
                <a:latin typeface="Calibri"/>
                <a:cs typeface="Calibri"/>
              </a:rPr>
              <a:t>actor to all </a:t>
            </a:r>
            <a:r>
              <a:rPr sz="4360" spc="20" dirty="0">
                <a:latin typeface="Calibri"/>
                <a:cs typeface="Calibri"/>
              </a:rPr>
              <a:t>the </a:t>
            </a:r>
            <a:r>
              <a:rPr sz="4360" dirty="0">
                <a:latin typeface="Calibri"/>
                <a:cs typeface="Calibri"/>
              </a:rPr>
              <a:t>other actors</a:t>
            </a:r>
            <a:r>
              <a:rPr sz="4360" spc="-694" dirty="0">
                <a:latin typeface="Calibri"/>
                <a:cs typeface="Calibri"/>
              </a:rPr>
              <a:t> </a:t>
            </a:r>
            <a:r>
              <a:rPr sz="4360" spc="59" dirty="0">
                <a:latin typeface="Calibri"/>
                <a:cs typeface="Calibri"/>
              </a:rPr>
              <a:t>in  </a:t>
            </a:r>
            <a:r>
              <a:rPr sz="4360" dirty="0">
                <a:latin typeface="Calibri"/>
                <a:cs typeface="Calibri"/>
              </a:rPr>
              <a:t>network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432822" y="7773569"/>
            <a:ext cx="14564127" cy="1410128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50334" marR="20134">
              <a:lnSpc>
                <a:spcPct val="102600"/>
              </a:lnSpc>
              <a:spcBef>
                <a:spcPts val="218"/>
              </a:spcBef>
            </a:pPr>
            <a:r>
              <a:rPr sz="4360" spc="139" dirty="0">
                <a:latin typeface="Calibri"/>
                <a:cs typeface="Calibri"/>
              </a:rPr>
              <a:t>High</a:t>
            </a:r>
            <a:r>
              <a:rPr sz="4360" spc="-634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closeness </a:t>
            </a:r>
            <a:r>
              <a:rPr sz="4360" dirty="0">
                <a:latin typeface="Calibri"/>
                <a:cs typeface="Calibri"/>
              </a:rPr>
              <a:t>centrality </a:t>
            </a:r>
            <a:r>
              <a:rPr sz="4360" spc="-20" dirty="0">
                <a:latin typeface="Calibri"/>
                <a:cs typeface="Calibri"/>
              </a:rPr>
              <a:t>- </a:t>
            </a:r>
            <a:r>
              <a:rPr sz="4360" spc="20" dirty="0">
                <a:latin typeface="Calibri"/>
                <a:cs typeface="Calibri"/>
              </a:rPr>
              <a:t>short </a:t>
            </a:r>
            <a:r>
              <a:rPr sz="4360" spc="59" dirty="0">
                <a:latin typeface="Calibri"/>
                <a:cs typeface="Calibri"/>
              </a:rPr>
              <a:t>communication </a:t>
            </a:r>
            <a:r>
              <a:rPr sz="4360" spc="40" dirty="0">
                <a:latin typeface="Calibri"/>
                <a:cs typeface="Calibri"/>
              </a:rPr>
              <a:t>path </a:t>
            </a:r>
            <a:r>
              <a:rPr sz="4360" dirty="0">
                <a:latin typeface="Calibri"/>
                <a:cs typeface="Calibri"/>
              </a:rPr>
              <a:t>to </a:t>
            </a:r>
            <a:r>
              <a:rPr sz="4360" spc="-40" dirty="0">
                <a:latin typeface="Calibri"/>
                <a:cs typeface="Calibri"/>
              </a:rPr>
              <a:t>others,  </a:t>
            </a:r>
            <a:r>
              <a:rPr sz="4360" spc="40" dirty="0">
                <a:latin typeface="Calibri"/>
                <a:cs typeface="Calibri"/>
              </a:rPr>
              <a:t>minimal </a:t>
            </a:r>
            <a:r>
              <a:rPr sz="4360" spc="59" dirty="0">
                <a:latin typeface="Calibri"/>
                <a:cs typeface="Calibri"/>
              </a:rPr>
              <a:t>number </a:t>
            </a:r>
            <a:r>
              <a:rPr sz="4360" dirty="0">
                <a:latin typeface="Calibri"/>
                <a:cs typeface="Calibri"/>
              </a:rPr>
              <a:t>of </a:t>
            </a:r>
            <a:r>
              <a:rPr sz="4360" spc="20" dirty="0">
                <a:latin typeface="Calibri"/>
                <a:cs typeface="Calibri"/>
              </a:rPr>
              <a:t>steps </a:t>
            </a:r>
            <a:r>
              <a:rPr sz="4360" dirty="0">
                <a:latin typeface="Calibri"/>
                <a:cs typeface="Calibri"/>
              </a:rPr>
              <a:t>to reach</a:t>
            </a:r>
            <a:r>
              <a:rPr sz="4360" spc="-614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others</a:t>
            </a:r>
          </a:p>
        </p:txBody>
      </p:sp>
      <p:sp>
        <p:nvSpPr>
          <p:cNvPr id="13" name="object 13"/>
          <p:cNvSpPr/>
          <p:nvPr/>
        </p:nvSpPr>
        <p:spPr>
          <a:xfrm>
            <a:off x="10761055" y="9593600"/>
            <a:ext cx="2853582" cy="308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20" name="Прямоугольник 19"/>
          <p:cNvSpPr/>
          <p:nvPr/>
        </p:nvSpPr>
        <p:spPr>
          <a:xfrm>
            <a:off x="4341119" y="5529471"/>
            <a:ext cx="83310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336">
              <a:spcBef>
                <a:spcPts val="5113"/>
              </a:spcBef>
            </a:pPr>
            <a:r>
              <a:rPr lang="en-US" sz="4800" spc="20" dirty="0">
                <a:latin typeface="Calibri"/>
                <a:cs typeface="Calibri"/>
              </a:rPr>
              <a:t>Normalized closeness</a:t>
            </a:r>
            <a:r>
              <a:rPr lang="en-US" sz="4800" spc="-198" dirty="0">
                <a:latin typeface="Calibri"/>
                <a:cs typeface="Calibri"/>
              </a:rPr>
              <a:t> </a:t>
            </a:r>
            <a:r>
              <a:rPr lang="en-US" sz="4800" dirty="0">
                <a:latin typeface="Calibri"/>
                <a:cs typeface="Calibri"/>
              </a:rPr>
              <a:t>centrality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711" y="4019187"/>
            <a:ext cx="4131926" cy="1329651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314" y="6248921"/>
            <a:ext cx="7085141" cy="140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8921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99" dirty="0"/>
              <a:t>Betweenness</a:t>
            </a:r>
            <a:r>
              <a:rPr spc="-198" dirty="0"/>
              <a:t> </a:t>
            </a:r>
            <a:r>
              <a:rPr spc="79" dirty="0"/>
              <a:t>centrality</a:t>
            </a: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 txBox="1"/>
          <p:nvPr/>
        </p:nvSpPr>
        <p:spPr>
          <a:xfrm>
            <a:off x="4332154" y="2414062"/>
            <a:ext cx="15127867" cy="1410128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151002" marR="120801">
              <a:lnSpc>
                <a:spcPct val="102600"/>
              </a:lnSpc>
              <a:spcBef>
                <a:spcPts val="218"/>
              </a:spcBef>
            </a:pPr>
            <a:r>
              <a:rPr sz="4360" dirty="0">
                <a:latin typeface="Calibri"/>
                <a:cs typeface="Calibri"/>
              </a:rPr>
              <a:t>Betweenness </a:t>
            </a:r>
            <a:r>
              <a:rPr sz="4360" spc="-20" dirty="0">
                <a:latin typeface="Calibri"/>
                <a:cs typeface="Calibri"/>
              </a:rPr>
              <a:t>centrality: </a:t>
            </a:r>
            <a:r>
              <a:rPr sz="4360" spc="59" dirty="0">
                <a:latin typeface="Calibri"/>
                <a:cs typeface="Calibri"/>
              </a:rPr>
              <a:t>number </a:t>
            </a:r>
            <a:r>
              <a:rPr sz="4360" dirty="0">
                <a:latin typeface="Calibri"/>
                <a:cs typeface="Calibri"/>
              </a:rPr>
              <a:t>of shortest </a:t>
            </a:r>
            <a:r>
              <a:rPr sz="4360" spc="40" dirty="0">
                <a:latin typeface="Calibri"/>
                <a:cs typeface="Calibri"/>
              </a:rPr>
              <a:t>paths </a:t>
            </a:r>
            <a:r>
              <a:rPr sz="4360" spc="178" dirty="0">
                <a:latin typeface="Calibri"/>
                <a:cs typeface="Calibri"/>
              </a:rPr>
              <a:t>going</a:t>
            </a:r>
            <a:r>
              <a:rPr sz="4360" spc="-238" dirty="0">
                <a:latin typeface="Calibri"/>
                <a:cs typeface="Calibri"/>
              </a:rPr>
              <a:t> </a:t>
            </a:r>
            <a:r>
              <a:rPr sz="4360" spc="79" dirty="0">
                <a:latin typeface="Calibri"/>
                <a:cs typeface="Calibri"/>
              </a:rPr>
              <a:t>through  </a:t>
            </a:r>
            <a:r>
              <a:rPr sz="4360" spc="20" dirty="0">
                <a:latin typeface="Calibri"/>
                <a:cs typeface="Calibri"/>
              </a:rPr>
              <a:t>the </a:t>
            </a:r>
            <a:r>
              <a:rPr sz="4360" dirty="0">
                <a:latin typeface="Calibri"/>
                <a:cs typeface="Calibri"/>
              </a:rPr>
              <a:t>actor</a:t>
            </a:r>
            <a:r>
              <a:rPr sz="4360" spc="-198" dirty="0">
                <a:latin typeface="Calibri"/>
                <a:cs typeface="Calibri"/>
              </a:rPr>
              <a:t> </a:t>
            </a:r>
            <a:r>
              <a:rPr sz="4360" i="1" spc="-20" dirty="0">
                <a:latin typeface="Arial"/>
                <a:cs typeface="Arial"/>
              </a:rPr>
              <a:t>σ</a:t>
            </a:r>
            <a:r>
              <a:rPr sz="4756" i="1" spc="-28" baseline="-10416" dirty="0">
                <a:latin typeface="Calibri"/>
                <a:cs typeface="Calibri"/>
              </a:rPr>
              <a:t>st</a:t>
            </a:r>
            <a:r>
              <a:rPr sz="4360" spc="-20" dirty="0">
                <a:latin typeface="Tahoma"/>
                <a:cs typeface="Tahoma"/>
              </a:rPr>
              <a:t>(</a:t>
            </a:r>
            <a:r>
              <a:rPr sz="4360" i="1" spc="-20" dirty="0">
                <a:latin typeface="Calibri"/>
                <a:cs typeface="Calibri"/>
              </a:rPr>
              <a:t>i</a:t>
            </a:r>
            <a:r>
              <a:rPr sz="4360" spc="-20" dirty="0">
                <a:latin typeface="Tahoma"/>
                <a:cs typeface="Tahoma"/>
              </a:rPr>
              <a:t>)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2822" y="5487302"/>
            <a:ext cx="8164162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20" dirty="0">
                <a:latin typeface="Calibri"/>
                <a:cs typeface="Calibri"/>
              </a:rPr>
              <a:t>Normalized betweenness</a:t>
            </a:r>
            <a:r>
              <a:rPr sz="4360" spc="-178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centrality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2820" y="8188017"/>
            <a:ext cx="15007062" cy="1410128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50334" marR="20134">
              <a:lnSpc>
                <a:spcPct val="102699"/>
              </a:lnSpc>
              <a:spcBef>
                <a:spcPts val="218"/>
              </a:spcBef>
            </a:pPr>
            <a:r>
              <a:rPr sz="4360" spc="99" dirty="0">
                <a:latin typeface="Calibri"/>
                <a:cs typeface="Calibri"/>
              </a:rPr>
              <a:t>Hight </a:t>
            </a:r>
            <a:r>
              <a:rPr sz="4360" spc="20" dirty="0">
                <a:latin typeface="Calibri"/>
                <a:cs typeface="Calibri"/>
              </a:rPr>
              <a:t>betweenness </a:t>
            </a:r>
            <a:r>
              <a:rPr sz="4360" dirty="0">
                <a:latin typeface="Calibri"/>
                <a:cs typeface="Calibri"/>
              </a:rPr>
              <a:t>centrality </a:t>
            </a:r>
            <a:r>
              <a:rPr sz="4360" spc="-20" dirty="0">
                <a:latin typeface="Calibri"/>
                <a:cs typeface="Calibri"/>
              </a:rPr>
              <a:t>- </a:t>
            </a:r>
            <a:r>
              <a:rPr sz="4360" dirty="0">
                <a:latin typeface="Calibri"/>
                <a:cs typeface="Calibri"/>
              </a:rPr>
              <a:t>vertex lies </a:t>
            </a:r>
            <a:r>
              <a:rPr sz="4360" spc="79" dirty="0">
                <a:latin typeface="Calibri"/>
                <a:cs typeface="Calibri"/>
              </a:rPr>
              <a:t>on </a:t>
            </a:r>
            <a:r>
              <a:rPr sz="4360" spc="40" dirty="0">
                <a:latin typeface="Calibri"/>
                <a:cs typeface="Calibri"/>
              </a:rPr>
              <a:t>many </a:t>
            </a:r>
            <a:r>
              <a:rPr sz="4360" dirty="0">
                <a:latin typeface="Calibri"/>
                <a:cs typeface="Calibri"/>
              </a:rPr>
              <a:t>shortest</a:t>
            </a:r>
            <a:r>
              <a:rPr sz="4360" spc="-674" dirty="0">
                <a:latin typeface="Calibri"/>
                <a:cs typeface="Calibri"/>
              </a:rPr>
              <a:t> </a:t>
            </a:r>
            <a:r>
              <a:rPr sz="4360" spc="40" dirty="0">
                <a:latin typeface="Calibri"/>
                <a:cs typeface="Calibri"/>
              </a:rPr>
              <a:t>paths  </a:t>
            </a:r>
            <a:r>
              <a:rPr sz="4360" spc="20" dirty="0">
                <a:latin typeface="Calibri"/>
                <a:cs typeface="Calibri"/>
              </a:rPr>
              <a:t>Probability</a:t>
            </a:r>
            <a:r>
              <a:rPr sz="4360" spc="-9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that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-20" dirty="0">
                <a:latin typeface="Calibri"/>
                <a:cs typeface="Calibri"/>
              </a:rPr>
              <a:t>a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59" dirty="0">
                <a:latin typeface="Calibri"/>
                <a:cs typeface="Calibri"/>
              </a:rPr>
              <a:t>communication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-20" dirty="0">
                <a:latin typeface="Calibri"/>
                <a:cs typeface="Calibri"/>
              </a:rPr>
              <a:t>from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i="1" spc="-99" dirty="0">
                <a:latin typeface="Calibri"/>
                <a:cs typeface="Calibri"/>
              </a:rPr>
              <a:t>s</a:t>
            </a:r>
            <a:r>
              <a:rPr sz="4360" i="1" spc="-7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to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i="1" spc="-119" dirty="0">
                <a:latin typeface="Calibri"/>
                <a:cs typeface="Calibri"/>
              </a:rPr>
              <a:t>t</a:t>
            </a:r>
            <a:r>
              <a:rPr sz="4360" i="1" spc="-79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will</a:t>
            </a:r>
            <a:r>
              <a:rPr sz="4360" spc="-99" dirty="0">
                <a:latin typeface="Calibri"/>
                <a:cs typeface="Calibri"/>
              </a:rPr>
              <a:t> </a:t>
            </a:r>
            <a:r>
              <a:rPr sz="4360" spc="218" dirty="0">
                <a:latin typeface="Calibri"/>
                <a:cs typeface="Calibri"/>
              </a:rPr>
              <a:t>go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79" dirty="0">
                <a:latin typeface="Calibri"/>
                <a:cs typeface="Calibri"/>
              </a:rPr>
              <a:t>through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i="1" spc="-20" dirty="0">
                <a:latin typeface="Calibri"/>
                <a:cs typeface="Calibri"/>
              </a:rPr>
              <a:t>i</a:t>
            </a:r>
            <a:endParaRPr sz="436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763553" y="9941200"/>
            <a:ext cx="6827566" cy="3177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498" y="3963712"/>
            <a:ext cx="4257675" cy="170497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642" y="6407534"/>
            <a:ext cx="121253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9257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184" y="213491"/>
            <a:ext cx="15609094" cy="1176610"/>
          </a:xfrm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r>
              <a:rPr lang="en-US" sz="7200" dirty="0">
                <a:latin typeface="NimbusSanL-Regu"/>
              </a:rPr>
              <a:t>Bow-tie structure</a:t>
            </a:r>
            <a:endParaRPr lang="ru-RU" dirty="0"/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3781226"/>
            <a:ext cx="8102626" cy="72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61331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139" dirty="0"/>
              <a:t>Eigenvector</a:t>
            </a:r>
            <a:r>
              <a:rPr spc="-297" dirty="0"/>
              <a:t> </a:t>
            </a:r>
            <a:r>
              <a:rPr spc="79" dirty="0"/>
              <a:t>centrality</a:t>
            </a:r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4294967295"/>
          </p:nvPr>
        </p:nvSpPr>
        <p:spPr>
          <a:xfrm>
            <a:off x="2155825" y="50555525"/>
            <a:ext cx="22228175" cy="804863"/>
          </a:xfrm>
          <a:prstGeom prst="rect">
            <a:avLst/>
          </a:prstGeom>
        </p:spPr>
        <p:txBody>
          <a:bodyPr vert="horz" wrap="square" lIns="0" tIns="35234" rIns="0" bIns="0" rtlCol="0">
            <a:spAutoFit/>
          </a:bodyPr>
          <a:lstStyle/>
          <a:p>
            <a:pPr marL="50334">
              <a:spcBef>
                <a:spcPts val="277"/>
              </a:spcBef>
            </a:pPr>
            <a:r>
              <a:rPr spc="40" dirty="0"/>
              <a:t>Higher School </a:t>
            </a:r>
            <a:r>
              <a:rPr dirty="0"/>
              <a:t>of</a:t>
            </a:r>
            <a:r>
              <a:rPr spc="-277" dirty="0"/>
              <a:t> </a:t>
            </a:r>
            <a:r>
              <a:rPr spc="20" dirty="0"/>
              <a:t>Economics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32820" y="2414062"/>
            <a:ext cx="15208398" cy="1410128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50334" marR="20134">
              <a:lnSpc>
                <a:spcPct val="102600"/>
              </a:lnSpc>
              <a:spcBef>
                <a:spcPts val="218"/>
              </a:spcBef>
            </a:pPr>
            <a:r>
              <a:rPr sz="4360" spc="40" dirty="0">
                <a:latin typeface="Calibri"/>
                <a:cs typeface="Calibri"/>
              </a:rPr>
              <a:t>Importance</a:t>
            </a:r>
            <a:r>
              <a:rPr sz="4360" spc="-9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of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-20" dirty="0">
                <a:latin typeface="Calibri"/>
                <a:cs typeface="Calibri"/>
              </a:rPr>
              <a:t>a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79" dirty="0">
                <a:latin typeface="Calibri"/>
                <a:cs typeface="Calibri"/>
              </a:rPr>
              <a:t>node</a:t>
            </a:r>
            <a:r>
              <a:rPr sz="4360" spc="-99" dirty="0">
                <a:latin typeface="Calibri"/>
                <a:cs typeface="Calibri"/>
              </a:rPr>
              <a:t> </a:t>
            </a:r>
            <a:r>
              <a:rPr sz="4360" spc="79" dirty="0">
                <a:latin typeface="Calibri"/>
                <a:cs typeface="Calibri"/>
              </a:rPr>
              <a:t>depends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79" dirty="0">
                <a:latin typeface="Calibri"/>
                <a:cs typeface="Calibri"/>
              </a:rPr>
              <a:t>on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the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40" dirty="0">
                <a:latin typeface="Calibri"/>
                <a:cs typeface="Calibri"/>
              </a:rPr>
              <a:t>importance</a:t>
            </a:r>
            <a:r>
              <a:rPr sz="4360" spc="-99" dirty="0">
                <a:latin typeface="Calibri"/>
                <a:cs typeface="Calibri"/>
              </a:rPr>
              <a:t> </a:t>
            </a:r>
            <a:r>
              <a:rPr sz="4360" dirty="0">
                <a:latin typeface="Calibri"/>
                <a:cs typeface="Calibri"/>
              </a:rPr>
              <a:t>of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-20" dirty="0">
                <a:latin typeface="Calibri"/>
                <a:cs typeface="Calibri"/>
              </a:rPr>
              <a:t>its</a:t>
            </a:r>
            <a:r>
              <a:rPr sz="4360" spc="-79" dirty="0">
                <a:latin typeface="Calibri"/>
                <a:cs typeface="Calibri"/>
              </a:rPr>
              <a:t> </a:t>
            </a:r>
            <a:r>
              <a:rPr sz="4360" spc="79" dirty="0">
                <a:latin typeface="Calibri"/>
                <a:cs typeface="Calibri"/>
              </a:rPr>
              <a:t>neighbors  </a:t>
            </a:r>
            <a:r>
              <a:rPr sz="4360" spc="-20" dirty="0">
                <a:latin typeface="Calibri"/>
                <a:cs typeface="Calibri"/>
              </a:rPr>
              <a:t>(recursive</a:t>
            </a:r>
            <a:r>
              <a:rPr sz="4360" spc="-99" dirty="0">
                <a:latin typeface="Calibri"/>
                <a:cs typeface="Calibri"/>
              </a:rPr>
              <a:t> </a:t>
            </a:r>
            <a:r>
              <a:rPr sz="4360" spc="20" dirty="0">
                <a:latin typeface="Calibri"/>
                <a:cs typeface="Calibri"/>
              </a:rPr>
              <a:t>definition</a:t>
            </a:r>
            <a:r>
              <a:rPr sz="4360" spc="2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15" name="object 15"/>
          <p:cNvSpPr/>
          <p:nvPr/>
        </p:nvSpPr>
        <p:spPr>
          <a:xfrm>
            <a:off x="13662205" y="4463886"/>
            <a:ext cx="5707168" cy="4831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82" y="4494259"/>
            <a:ext cx="3343275" cy="40481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2426184" y="11155216"/>
            <a:ext cx="18442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336"/>
            <a:r>
              <a:rPr lang="en-US" sz="4800" spc="40" dirty="0">
                <a:latin typeface="Calibri"/>
                <a:cs typeface="Calibri"/>
              </a:rPr>
              <a:t>Select</a:t>
            </a:r>
            <a:r>
              <a:rPr lang="en-US" sz="4800" spc="-99" dirty="0">
                <a:latin typeface="Calibri"/>
                <a:cs typeface="Calibri"/>
              </a:rPr>
              <a:t> </a:t>
            </a:r>
            <a:r>
              <a:rPr lang="en-US" sz="4800" spc="40" dirty="0">
                <a:latin typeface="Calibri"/>
                <a:cs typeface="Calibri"/>
              </a:rPr>
              <a:t>an</a:t>
            </a:r>
            <a:r>
              <a:rPr lang="en-US" sz="4800" spc="-79" dirty="0">
                <a:latin typeface="Calibri"/>
                <a:cs typeface="Calibri"/>
              </a:rPr>
              <a:t> </a:t>
            </a:r>
            <a:r>
              <a:rPr lang="en-US" sz="4800" spc="40" dirty="0">
                <a:latin typeface="Calibri"/>
                <a:cs typeface="Calibri"/>
              </a:rPr>
              <a:t>eigenvector</a:t>
            </a:r>
            <a:r>
              <a:rPr lang="en-US" sz="4800" spc="-79" dirty="0">
                <a:latin typeface="Calibri"/>
                <a:cs typeface="Calibri"/>
              </a:rPr>
              <a:t> </a:t>
            </a:r>
            <a:r>
              <a:rPr lang="en-US" sz="4800" spc="20" dirty="0">
                <a:latin typeface="Calibri"/>
                <a:cs typeface="Calibri"/>
              </a:rPr>
              <a:t>associated</a:t>
            </a:r>
            <a:r>
              <a:rPr lang="en-US" sz="4800" spc="-79" dirty="0">
                <a:latin typeface="Calibri"/>
                <a:cs typeface="Calibri"/>
              </a:rPr>
              <a:t> </a:t>
            </a:r>
            <a:r>
              <a:rPr lang="en-US" sz="4800" spc="20" dirty="0">
                <a:latin typeface="Calibri"/>
                <a:cs typeface="Calibri"/>
              </a:rPr>
              <a:t>with</a:t>
            </a:r>
            <a:r>
              <a:rPr lang="en-US" sz="4800" spc="-79" dirty="0">
                <a:latin typeface="Calibri"/>
                <a:cs typeface="Calibri"/>
              </a:rPr>
              <a:t> </a:t>
            </a:r>
            <a:r>
              <a:rPr lang="en-US" sz="4800" spc="20" dirty="0">
                <a:latin typeface="Calibri"/>
                <a:cs typeface="Calibri"/>
              </a:rPr>
              <a:t>largest</a:t>
            </a:r>
            <a:r>
              <a:rPr lang="en-US" sz="4800" spc="-79" dirty="0">
                <a:latin typeface="Calibri"/>
                <a:cs typeface="Calibri"/>
              </a:rPr>
              <a:t> </a:t>
            </a:r>
            <a:r>
              <a:rPr lang="en-US" sz="4800" spc="59" dirty="0">
                <a:latin typeface="Calibri"/>
                <a:cs typeface="Calibri"/>
              </a:rPr>
              <a:t>eigenvalue</a:t>
            </a:r>
            <a:r>
              <a:rPr lang="en-US" sz="4800" spc="-79" dirty="0">
                <a:latin typeface="Calibri"/>
                <a:cs typeface="Calibri"/>
              </a:rPr>
              <a:t> </a:t>
            </a:r>
            <a:r>
              <a:rPr lang="en-US" sz="4800" i="1" spc="357" dirty="0">
                <a:latin typeface="Arial"/>
                <a:cs typeface="Arial"/>
              </a:rPr>
              <a:t>λ</a:t>
            </a:r>
            <a:r>
              <a:rPr lang="en-US" sz="4800" i="1" spc="-20" dirty="0">
                <a:latin typeface="Arial"/>
                <a:cs typeface="Arial"/>
              </a:rPr>
              <a:t> </a:t>
            </a:r>
            <a:r>
              <a:rPr lang="en-US" sz="4800" spc="178" dirty="0" smtClean="0">
                <a:latin typeface="Tahoma"/>
                <a:cs typeface="Tahoma"/>
              </a:rPr>
              <a:t>=</a:t>
            </a:r>
            <a:r>
              <a:rPr lang="en-US" sz="4800" spc="-159" dirty="0" smtClean="0">
                <a:latin typeface="Tahoma"/>
                <a:cs typeface="Tahoma"/>
              </a:rPr>
              <a:t> </a:t>
            </a:r>
            <a:r>
              <a:rPr lang="en-US" sz="4800" i="1" spc="99" dirty="0" smtClean="0">
                <a:latin typeface="Arial"/>
                <a:cs typeface="Arial"/>
              </a:rPr>
              <a:t>λ</a:t>
            </a:r>
            <a:r>
              <a:rPr lang="en-US" sz="5400" spc="147" baseline="-10416" dirty="0" smtClean="0">
                <a:latin typeface="Tahoma"/>
                <a:cs typeface="Tahoma"/>
              </a:rPr>
              <a:t>1</a:t>
            </a:r>
            <a:r>
              <a:rPr lang="en-US" sz="4800" spc="99" dirty="0" smtClean="0">
                <a:latin typeface="Calibri"/>
                <a:cs typeface="Calibri"/>
              </a:rPr>
              <a:t>,</a:t>
            </a:r>
            <a:r>
              <a:rPr lang="en-US" sz="4800" dirty="0" smtClean="0">
                <a:latin typeface="Calibri"/>
                <a:cs typeface="Calibri"/>
              </a:rPr>
              <a:t> </a:t>
            </a:r>
            <a:r>
              <a:rPr lang="en-US" sz="4800" b="1" spc="218" dirty="0" smtClean="0">
                <a:latin typeface="Calibri"/>
                <a:cs typeface="Calibri"/>
              </a:rPr>
              <a:t>v </a:t>
            </a:r>
            <a:r>
              <a:rPr lang="en-US" sz="4800" spc="178" dirty="0">
                <a:latin typeface="Tahoma"/>
                <a:cs typeface="Tahoma"/>
              </a:rPr>
              <a:t>=</a:t>
            </a:r>
            <a:r>
              <a:rPr lang="en-US" sz="4800" spc="-198" dirty="0">
                <a:latin typeface="Tahoma"/>
                <a:cs typeface="Tahoma"/>
              </a:rPr>
              <a:t> </a:t>
            </a:r>
            <a:r>
              <a:rPr lang="en-US" sz="4800" b="1" spc="59" dirty="0">
                <a:latin typeface="Calibri"/>
                <a:cs typeface="Calibri"/>
              </a:rPr>
              <a:t>v</a:t>
            </a:r>
            <a:r>
              <a:rPr lang="en-US" sz="5400" spc="87" baseline="-10416" dirty="0">
                <a:latin typeface="Tahoma"/>
                <a:cs typeface="Tahoma"/>
              </a:rPr>
              <a:t>1</a:t>
            </a:r>
            <a:endParaRPr lang="en-US" sz="5400" baseline="-10416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77304238"/>
      </p:ext>
    </p:extLst>
  </p:cSld>
  <p:clrMapOvr>
    <a:masterClrMapping/>
  </p:clrMapOvr>
  <p:transition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1349</Words>
  <Application>Microsoft Office PowerPoint</Application>
  <PresentationFormat>Произвольный</PresentationFormat>
  <Paragraphs>255</Paragraphs>
  <Slides>42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8" baseType="lpstr">
      <vt:lpstr>Arial</vt:lpstr>
      <vt:lpstr>Arial Narrow</vt:lpstr>
      <vt:lpstr>Calibri</vt:lpstr>
      <vt:lpstr>Calibri Light</vt:lpstr>
      <vt:lpstr>Cambria</vt:lpstr>
      <vt:lpstr>Garamond</vt:lpstr>
      <vt:lpstr>Gill Sans MT</vt:lpstr>
      <vt:lpstr>Helvetica</vt:lpstr>
      <vt:lpstr>Helvetica Light</vt:lpstr>
      <vt:lpstr>Helvetica Neue</vt:lpstr>
      <vt:lpstr>NimbusSanL-Regu</vt:lpstr>
      <vt:lpstr>Tahoma</vt:lpstr>
      <vt:lpstr>Times New Roman</vt:lpstr>
      <vt:lpstr>Trebuchet MS</vt:lpstr>
      <vt:lpstr>Verdana</vt:lpstr>
      <vt:lpstr>White</vt:lpstr>
      <vt:lpstr>Презентация PowerPoint</vt:lpstr>
      <vt:lpstr>introduction</vt:lpstr>
      <vt:lpstr>introduction</vt:lpstr>
      <vt:lpstr>introduction</vt:lpstr>
      <vt:lpstr>Degree centrality</vt:lpstr>
      <vt:lpstr>Closeness centrality</vt:lpstr>
      <vt:lpstr>Betweenness centrality</vt:lpstr>
      <vt:lpstr>Bow-tie structure</vt:lpstr>
      <vt:lpstr>Eigenvector centrality</vt:lpstr>
      <vt:lpstr>Closeness centrality</vt:lpstr>
      <vt:lpstr>Betweenness centrality</vt:lpstr>
      <vt:lpstr>Eigenvector centrality</vt:lpstr>
      <vt:lpstr>Centrality examples</vt:lpstr>
      <vt:lpstr>Centralization</vt:lpstr>
      <vt:lpstr>Directional relations</vt:lpstr>
      <vt:lpstr>Centrality measures</vt:lpstr>
      <vt:lpstr>Web as a graph</vt:lpstr>
      <vt:lpstr>PageRank</vt:lpstr>
      <vt:lpstr>Random walk</vt:lpstr>
      <vt:lpstr>Pagerank</vt:lpstr>
      <vt:lpstr>Презентация PowerPoint</vt:lpstr>
      <vt:lpstr>Презентация PowerPoint</vt:lpstr>
      <vt:lpstr>Hubs and Authorities (HITS)</vt:lpstr>
      <vt:lpstr>Hubs and Authorities (HITS)</vt:lpstr>
      <vt:lpstr>Hubs and Authorities (HITS)</vt:lpstr>
      <vt:lpstr>CENTRALITIES</vt:lpstr>
      <vt:lpstr>Core-periphery structure</vt:lpstr>
      <vt:lpstr>Graph cores</vt:lpstr>
      <vt:lpstr>k-cores</vt:lpstr>
      <vt:lpstr>k-cores</vt:lpstr>
      <vt:lpstr>Dyads</vt:lpstr>
      <vt:lpstr>Triads</vt:lpstr>
      <vt:lpstr>Network motifs</vt:lpstr>
      <vt:lpstr>Network motifs</vt:lpstr>
      <vt:lpstr>Network motifs</vt:lpstr>
      <vt:lpstr>Network motifs</vt:lpstr>
      <vt:lpstr>Network motifs</vt:lpstr>
      <vt:lpstr>Network motifs</vt:lpstr>
      <vt:lpstr>Network motifs</vt:lpstr>
      <vt:lpstr>Network motifs</vt:lpstr>
      <vt:lpstr>Network motifs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Кремлёв</dc:creator>
  <cp:lastModifiedBy>Ilya Karpov</cp:lastModifiedBy>
  <cp:revision>230</cp:revision>
  <dcterms:modified xsi:type="dcterms:W3CDTF">2021-02-04T16:10:09Z</dcterms:modified>
</cp:coreProperties>
</file>